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15"/>
  </p:notesMasterIdLst>
  <p:sldIdLst>
    <p:sldId id="3604" r:id="rId2"/>
    <p:sldId id="3559" r:id="rId3"/>
    <p:sldId id="3605" r:id="rId4"/>
    <p:sldId id="3629" r:id="rId5"/>
    <p:sldId id="3630" r:id="rId6"/>
    <p:sldId id="3607" r:id="rId7"/>
    <p:sldId id="3608" r:id="rId8"/>
    <p:sldId id="3631" r:id="rId9"/>
    <p:sldId id="3618" r:id="rId10"/>
    <p:sldId id="3632" r:id="rId11"/>
    <p:sldId id="3621" r:id="rId12"/>
    <p:sldId id="3626" r:id="rId13"/>
    <p:sldId id="362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5" autoAdjust="0"/>
    <p:restoredTop sz="93554" autoAdjust="0"/>
  </p:normalViewPr>
  <p:slideViewPr>
    <p:cSldViewPr snapToGrid="0">
      <p:cViewPr varScale="1">
        <p:scale>
          <a:sx n="106" d="100"/>
          <a:sy n="106" d="100"/>
        </p:scale>
        <p:origin x="792" y="114"/>
      </p:cViewPr>
      <p:guideLst/>
    </p:cSldViewPr>
  </p:slideViewPr>
  <p:outlineViewPr>
    <p:cViewPr>
      <p:scale>
        <a:sx n="33" d="100"/>
        <a:sy n="33" d="100"/>
      </p:scale>
      <p:origin x="0" y="-15888"/>
    </p:cViewPr>
  </p:outlineViewPr>
  <p:notesTextViewPr>
    <p:cViewPr>
      <p:scale>
        <a:sx n="1" d="1"/>
        <a:sy n="1" d="1"/>
      </p:scale>
      <p:origin x="0" y="0"/>
    </p:cViewPr>
  </p:notesTextViewPr>
  <p:sorterViewPr>
    <p:cViewPr>
      <p:scale>
        <a:sx n="80" d="100"/>
        <a:sy n="80" d="100"/>
      </p:scale>
      <p:origin x="0" y="-124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375EB-84E6-4682-9174-EB13EA6952F8}" type="datetimeFigureOut">
              <a:rPr lang="en-US" smtClean="0"/>
              <a:t>9/8/2023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6F514-6E33-4147-8B13-95082DD02BEE}" type="slidenum">
              <a:rPr lang="en-US" smtClean="0"/>
              <a:t>‹#›</a:t>
            </a:fld>
            <a:endParaRPr lang="en-US"/>
          </a:p>
        </p:txBody>
      </p:sp>
    </p:spTree>
    <p:extLst>
      <p:ext uri="{BB962C8B-B14F-4D97-AF65-F5344CB8AC3E}">
        <p14:creationId xmlns:p14="http://schemas.microsoft.com/office/powerpoint/2010/main" val="357222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6DAFF894-F3E2-4DE2-B24C-DE0DADB42C2F}" type="datetimeFigureOut">
              <a:rPr lang="en-US" smtClean="0"/>
              <a:t>9/8/2023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F4990C26-7745-43A5-83B9-2897D630157F}" type="slidenum">
              <a:rPr lang="en-US" smtClean="0"/>
              <a:t>‹#›</a:t>
            </a:fld>
            <a:endParaRPr lang="en-US"/>
          </a:p>
        </p:txBody>
      </p:sp>
    </p:spTree>
    <p:extLst>
      <p:ext uri="{BB962C8B-B14F-4D97-AF65-F5344CB8AC3E}">
        <p14:creationId xmlns:p14="http://schemas.microsoft.com/office/powerpoint/2010/main" val="2825242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AFF894-F3E2-4DE2-B24C-DE0DADB42C2F}"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90C26-7745-43A5-83B9-2897D630157F}" type="slidenum">
              <a:rPr lang="en-US" smtClean="0"/>
              <a:t>‹#›</a:t>
            </a:fld>
            <a:endParaRPr lang="en-US"/>
          </a:p>
        </p:txBody>
      </p:sp>
    </p:spTree>
    <p:extLst>
      <p:ext uri="{BB962C8B-B14F-4D97-AF65-F5344CB8AC3E}">
        <p14:creationId xmlns:p14="http://schemas.microsoft.com/office/powerpoint/2010/main" val="3411946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6DAFF894-F3E2-4DE2-B24C-DE0DADB42C2F}" type="datetimeFigureOut">
              <a:rPr lang="en-US" smtClean="0"/>
              <a:t>9/8/2023</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F4990C26-7745-43A5-83B9-2897D630157F}" type="slidenum">
              <a:rPr lang="en-US" smtClean="0"/>
              <a:t>‹#›</a:t>
            </a:fld>
            <a:endParaRPr lang="en-US"/>
          </a:p>
        </p:txBody>
      </p:sp>
    </p:spTree>
    <p:extLst>
      <p:ext uri="{BB962C8B-B14F-4D97-AF65-F5344CB8AC3E}">
        <p14:creationId xmlns:p14="http://schemas.microsoft.com/office/powerpoint/2010/main" val="1731774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4095-CBC2-46B8-A2EA-E9D2C0348F0E}"/>
              </a:ext>
            </a:extLst>
          </p:cNvPr>
          <p:cNvSpPr>
            <a:spLocks noGrp="1"/>
          </p:cNvSpPr>
          <p:nvPr>
            <p:ph type="ctrTitle" hasCustomPrompt="1"/>
          </p:nvPr>
        </p:nvSpPr>
        <p:spPr>
          <a:xfrm>
            <a:off x="1489572" y="2400655"/>
            <a:ext cx="9144000" cy="570820"/>
          </a:xfrm>
        </p:spPr>
        <p:txBody>
          <a:bodyPr anchor="b">
            <a:noAutofit/>
          </a:bodyPr>
          <a:lstStyle>
            <a:lvl1pPr algn="ctr">
              <a:defRPr sz="3600" b="1">
                <a:solidFill>
                  <a:srgbClr val="00C057"/>
                </a:solidFill>
                <a:latin typeface="Myriad Pro"/>
              </a:defRPr>
            </a:lvl1pPr>
          </a:lstStyle>
          <a:p>
            <a:r>
              <a:rPr lang="en-US" dirty="0"/>
              <a:t>PROJECT TITLE</a:t>
            </a:r>
          </a:p>
        </p:txBody>
      </p:sp>
      <p:sp>
        <p:nvSpPr>
          <p:cNvPr id="3" name="Subtitle 2">
            <a:extLst>
              <a:ext uri="{FF2B5EF4-FFF2-40B4-BE49-F238E27FC236}">
                <a16:creationId xmlns:a16="http://schemas.microsoft.com/office/drawing/2014/main" id="{0FE9F9D3-94EE-4023-8B51-843911879BC9}"/>
              </a:ext>
            </a:extLst>
          </p:cNvPr>
          <p:cNvSpPr>
            <a:spLocks noGrp="1"/>
          </p:cNvSpPr>
          <p:nvPr>
            <p:ph type="subTitle" idx="1" hasCustomPrompt="1"/>
          </p:nvPr>
        </p:nvSpPr>
        <p:spPr>
          <a:xfrm>
            <a:off x="3331028" y="3428998"/>
            <a:ext cx="5529943" cy="365125"/>
          </a:xfrm>
        </p:spPr>
        <p:txBody>
          <a:bodyPr>
            <a:noAutofit/>
          </a:bodyPr>
          <a:lstStyle>
            <a:lvl1pPr marL="0" indent="0" algn="ctr">
              <a:buNone/>
              <a:defRPr sz="2800" b="1">
                <a:solidFill>
                  <a:srgbClr val="89CC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
        <p:nvSpPr>
          <p:cNvPr id="4" name="Date Placeholder 3">
            <a:extLst>
              <a:ext uri="{FF2B5EF4-FFF2-40B4-BE49-F238E27FC236}">
                <a16:creationId xmlns:a16="http://schemas.microsoft.com/office/drawing/2014/main" id="{BD0F20FA-E53B-4A5E-BC4C-13B97ABEBBE6}"/>
              </a:ext>
            </a:extLst>
          </p:cNvPr>
          <p:cNvSpPr>
            <a:spLocks noGrp="1"/>
          </p:cNvSpPr>
          <p:nvPr>
            <p:ph type="dt" sz="half" idx="10"/>
          </p:nvPr>
        </p:nvSpPr>
        <p:spPr/>
        <p:txBody>
          <a:bodyPr/>
          <a:lstStyle/>
          <a:p>
            <a:fld id="{280DADBB-6B34-4DE1-9B41-4A8A741359FF}" type="datetime1">
              <a:rPr lang="en-US" smtClean="0"/>
              <a:t>9/8/2023</a:t>
            </a:fld>
            <a:endParaRPr lang="en-US"/>
          </a:p>
        </p:txBody>
      </p:sp>
      <p:sp>
        <p:nvSpPr>
          <p:cNvPr id="5" name="Footer Placeholder 4">
            <a:extLst>
              <a:ext uri="{FF2B5EF4-FFF2-40B4-BE49-F238E27FC236}">
                <a16:creationId xmlns:a16="http://schemas.microsoft.com/office/drawing/2014/main" id="{EA4D18D2-B042-458F-82E8-6799331F2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DDCE4-FB05-48B9-A3B6-C870EA564C91}"/>
              </a:ext>
            </a:extLst>
          </p:cNvPr>
          <p:cNvSpPr>
            <a:spLocks noGrp="1"/>
          </p:cNvSpPr>
          <p:nvPr>
            <p:ph type="sldNum" sz="quarter" idx="12"/>
          </p:nvPr>
        </p:nvSpPr>
        <p:spPr/>
        <p:txBody>
          <a:bodyPr/>
          <a:lstStyle/>
          <a:p>
            <a:fld id="{C2AEAA6A-3E99-4945-A8F4-104F10E648CC}" type="slidenum">
              <a:rPr lang="en-US" smtClean="0"/>
              <a:t>‹#›</a:t>
            </a:fld>
            <a:endParaRPr lang="en-US"/>
          </a:p>
        </p:txBody>
      </p:sp>
      <p:sp>
        <p:nvSpPr>
          <p:cNvPr id="8" name="Content Placeholder 7">
            <a:extLst>
              <a:ext uri="{FF2B5EF4-FFF2-40B4-BE49-F238E27FC236}">
                <a16:creationId xmlns:a16="http://schemas.microsoft.com/office/drawing/2014/main" id="{06C5C66D-D06F-428E-B10A-7AEB9179219B}"/>
              </a:ext>
            </a:extLst>
          </p:cNvPr>
          <p:cNvSpPr>
            <a:spLocks noGrp="1"/>
          </p:cNvSpPr>
          <p:nvPr>
            <p:ph sz="quarter" idx="13" hasCustomPrompt="1"/>
          </p:nvPr>
        </p:nvSpPr>
        <p:spPr>
          <a:xfrm>
            <a:off x="3246526" y="4710111"/>
            <a:ext cx="5800725" cy="365126"/>
          </a:xfrm>
        </p:spPr>
        <p:txBody>
          <a:bodyPr>
            <a:normAutofit/>
          </a:bodyPr>
          <a:lstStyle>
            <a:lvl1pPr marL="0" indent="0" algn="ctr">
              <a:buNone/>
              <a:defRPr sz="1800">
                <a:solidFill>
                  <a:srgbClr val="92D050"/>
                </a:solidFill>
                <a:latin typeface="Myriad Pro"/>
              </a:defRPr>
            </a:lvl1pPr>
          </a:lstStyle>
          <a:p>
            <a:pPr lvl="0"/>
            <a:r>
              <a:rPr lang="en-US" dirty="0"/>
              <a:t>Presented by</a:t>
            </a:r>
          </a:p>
        </p:txBody>
      </p:sp>
    </p:spTree>
    <p:extLst>
      <p:ext uri="{BB962C8B-B14F-4D97-AF65-F5344CB8AC3E}">
        <p14:creationId xmlns:p14="http://schemas.microsoft.com/office/powerpoint/2010/main" val="3434816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E01BC-F3BE-44B4-8F2B-02970C2EA015}"/>
              </a:ext>
            </a:extLst>
          </p:cNvPr>
          <p:cNvSpPr>
            <a:spLocks noGrp="1"/>
          </p:cNvSpPr>
          <p:nvPr>
            <p:ph type="dt" sz="half" idx="10"/>
          </p:nvPr>
        </p:nvSpPr>
        <p:spPr/>
        <p:txBody>
          <a:bodyPr/>
          <a:lstStyle/>
          <a:p>
            <a:fld id="{EA2618FA-7EEA-4980-9209-438BEE5BA364}" type="datetime1">
              <a:rPr lang="en-US" smtClean="0"/>
              <a:t>9/8/2023</a:t>
            </a:fld>
            <a:endParaRPr lang="en-US"/>
          </a:p>
        </p:txBody>
      </p:sp>
      <p:sp>
        <p:nvSpPr>
          <p:cNvPr id="3" name="Footer Placeholder 2">
            <a:extLst>
              <a:ext uri="{FF2B5EF4-FFF2-40B4-BE49-F238E27FC236}">
                <a16:creationId xmlns:a16="http://schemas.microsoft.com/office/drawing/2014/main" id="{26EFE02B-FCAF-4C82-800D-EBAFE2B7D2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8423DC-8189-4609-B4C0-E3BEC72EF675}"/>
              </a:ext>
            </a:extLst>
          </p:cNvPr>
          <p:cNvSpPr>
            <a:spLocks noGrp="1"/>
          </p:cNvSpPr>
          <p:nvPr>
            <p:ph type="sldNum" sz="quarter" idx="12"/>
          </p:nvPr>
        </p:nvSpPr>
        <p:spPr/>
        <p:txBody>
          <a:bodyPr/>
          <a:lstStyle/>
          <a:p>
            <a:fld id="{C2AEAA6A-3E99-4945-A8F4-104F10E648CC}" type="slidenum">
              <a:rPr lang="en-US" smtClean="0"/>
              <a:t>‹#›</a:t>
            </a:fld>
            <a:endParaRPr lang="en-US"/>
          </a:p>
        </p:txBody>
      </p:sp>
      <p:cxnSp>
        <p:nvCxnSpPr>
          <p:cNvPr id="5" name="Straight Connector 4">
            <a:extLst>
              <a:ext uri="{FF2B5EF4-FFF2-40B4-BE49-F238E27FC236}">
                <a16:creationId xmlns:a16="http://schemas.microsoft.com/office/drawing/2014/main" id="{ED9AE1D6-1550-401E-9E54-B372A6696DC4}"/>
              </a:ext>
            </a:extLst>
          </p:cNvPr>
          <p:cNvCxnSpPr>
            <a:cxnSpLocks/>
          </p:cNvCxnSpPr>
          <p:nvPr userDrawn="1"/>
        </p:nvCxnSpPr>
        <p:spPr>
          <a:xfrm>
            <a:off x="692331" y="796425"/>
            <a:ext cx="11078257" cy="0"/>
          </a:xfrm>
          <a:prstGeom prst="line">
            <a:avLst/>
          </a:prstGeom>
          <a:ln w="3175">
            <a:solidFill>
              <a:srgbClr val="00B050"/>
            </a:solidFill>
          </a:ln>
        </p:spPr>
        <p:style>
          <a:lnRef idx="3">
            <a:schemeClr val="accent1"/>
          </a:lnRef>
          <a:fillRef idx="0">
            <a:schemeClr val="accent1"/>
          </a:fillRef>
          <a:effectRef idx="2">
            <a:schemeClr val="accent1"/>
          </a:effectRef>
          <a:fontRef idx="minor">
            <a:schemeClr val="tx1"/>
          </a:fontRef>
        </p:style>
      </p:cxnSp>
      <p:sp>
        <p:nvSpPr>
          <p:cNvPr id="7" name="Content Placeholder 6">
            <a:extLst>
              <a:ext uri="{FF2B5EF4-FFF2-40B4-BE49-F238E27FC236}">
                <a16:creationId xmlns:a16="http://schemas.microsoft.com/office/drawing/2014/main" id="{A6A86DED-65F4-40EA-B6D1-E515E5F443F8}"/>
              </a:ext>
            </a:extLst>
          </p:cNvPr>
          <p:cNvSpPr>
            <a:spLocks noGrp="1"/>
          </p:cNvSpPr>
          <p:nvPr>
            <p:ph sz="quarter" idx="13"/>
          </p:nvPr>
        </p:nvSpPr>
        <p:spPr>
          <a:xfrm>
            <a:off x="838200" y="209550"/>
            <a:ext cx="8697913" cy="482600"/>
          </a:xfrm>
        </p:spPr>
        <p:txBody>
          <a:bodyPr>
            <a:noAutofit/>
          </a:bodyPr>
          <a:lstStyle>
            <a:lvl1pPr marL="0" indent="0">
              <a:buNone/>
              <a:defRPr sz="3200" b="1">
                <a:latin typeface="Myriad Pro"/>
              </a:defRPr>
            </a:lvl1pPr>
          </a:lstStyle>
          <a:p>
            <a:pPr lvl="0"/>
            <a:r>
              <a:rPr lang="en-US"/>
              <a:t>Click to edit Master text styles</a:t>
            </a:r>
          </a:p>
        </p:txBody>
      </p:sp>
    </p:spTree>
    <p:extLst>
      <p:ext uri="{BB962C8B-B14F-4D97-AF65-F5344CB8AC3E}">
        <p14:creationId xmlns:p14="http://schemas.microsoft.com/office/powerpoint/2010/main" val="412927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AFF894-F3E2-4DE2-B24C-DE0DADB42C2F}"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90C26-7745-43A5-83B9-2897D630157F}" type="slidenum">
              <a:rPr lang="en-US" smtClean="0"/>
              <a:t>‹#›</a:t>
            </a:fld>
            <a:endParaRPr lang="en-US"/>
          </a:p>
        </p:txBody>
      </p:sp>
    </p:spTree>
    <p:extLst>
      <p:ext uri="{BB962C8B-B14F-4D97-AF65-F5344CB8AC3E}">
        <p14:creationId xmlns:p14="http://schemas.microsoft.com/office/powerpoint/2010/main" val="135750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6DAFF894-F3E2-4DE2-B24C-DE0DADB42C2F}" type="datetimeFigureOut">
              <a:rPr lang="en-US" smtClean="0"/>
              <a:t>9/8/2023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F4990C26-7745-43A5-83B9-2897D630157F}" type="slidenum">
              <a:rPr lang="en-US" smtClean="0"/>
              <a:t>‹#›</a:t>
            </a:fld>
            <a:endParaRPr lang="en-US"/>
          </a:p>
        </p:txBody>
      </p:sp>
    </p:spTree>
    <p:extLst>
      <p:ext uri="{BB962C8B-B14F-4D97-AF65-F5344CB8AC3E}">
        <p14:creationId xmlns:p14="http://schemas.microsoft.com/office/powerpoint/2010/main" val="101054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6DAFF894-F3E2-4DE2-B24C-DE0DADB42C2F}" type="datetimeFigureOut">
              <a:rPr lang="en-US" smtClean="0"/>
              <a:t>9/8/2023</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F4990C26-7745-43A5-83B9-2897D630157F}" type="slidenum">
              <a:rPr lang="en-US" smtClean="0"/>
              <a:t>‹#›</a:t>
            </a:fld>
            <a:endParaRPr lang="en-US"/>
          </a:p>
        </p:txBody>
      </p:sp>
    </p:spTree>
    <p:extLst>
      <p:ext uri="{BB962C8B-B14F-4D97-AF65-F5344CB8AC3E}">
        <p14:creationId xmlns:p14="http://schemas.microsoft.com/office/powerpoint/2010/main" val="310945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6DAFF894-F3E2-4DE2-B24C-DE0DADB42C2F}" type="datetimeFigureOut">
              <a:rPr lang="en-US" smtClean="0"/>
              <a:t>9/8/2023</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F4990C26-7745-43A5-83B9-2897D630157F}" type="slidenum">
              <a:rPr lang="en-US" smtClean="0"/>
              <a:t>‹#›</a:t>
            </a:fld>
            <a:endParaRPr lang="en-US"/>
          </a:p>
        </p:txBody>
      </p:sp>
    </p:spTree>
    <p:extLst>
      <p:ext uri="{BB962C8B-B14F-4D97-AF65-F5344CB8AC3E}">
        <p14:creationId xmlns:p14="http://schemas.microsoft.com/office/powerpoint/2010/main" val="2594430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AFF894-F3E2-4DE2-B24C-DE0DADB42C2F}" type="datetimeFigureOut">
              <a:rPr lang="en-US" smtClean="0"/>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90C26-7745-43A5-83B9-2897D630157F}" type="slidenum">
              <a:rPr lang="en-US" smtClean="0"/>
              <a:t>‹#›</a:t>
            </a:fld>
            <a:endParaRPr lang="en-US"/>
          </a:p>
        </p:txBody>
      </p:sp>
    </p:spTree>
    <p:extLst>
      <p:ext uri="{BB962C8B-B14F-4D97-AF65-F5344CB8AC3E}">
        <p14:creationId xmlns:p14="http://schemas.microsoft.com/office/powerpoint/2010/main" val="10216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6DAFF894-F3E2-4DE2-B24C-DE0DADB42C2F}" type="datetimeFigureOut">
              <a:rPr lang="en-US" smtClean="0"/>
              <a:t>9/8/2023</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F4990C26-7745-43A5-83B9-2897D630157F}" type="slidenum">
              <a:rPr lang="en-US" smtClean="0"/>
              <a:t>‹#›</a:t>
            </a:fld>
            <a:endParaRPr lang="en-US"/>
          </a:p>
        </p:txBody>
      </p:sp>
    </p:spTree>
    <p:extLst>
      <p:ext uri="{BB962C8B-B14F-4D97-AF65-F5344CB8AC3E}">
        <p14:creationId xmlns:p14="http://schemas.microsoft.com/office/powerpoint/2010/main" val="2393725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AFF894-F3E2-4DE2-B24C-DE0DADB42C2F}"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90C26-7745-43A5-83B9-2897D630157F}" type="slidenum">
              <a:rPr lang="en-US" smtClean="0"/>
              <a:t>‹#›</a:t>
            </a:fld>
            <a:endParaRPr lang="en-US"/>
          </a:p>
        </p:txBody>
      </p:sp>
    </p:spTree>
    <p:extLst>
      <p:ext uri="{BB962C8B-B14F-4D97-AF65-F5344CB8AC3E}">
        <p14:creationId xmlns:p14="http://schemas.microsoft.com/office/powerpoint/2010/main" val="223553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6DAFF894-F3E2-4DE2-B24C-DE0DADB42C2F}" type="datetimeFigureOut">
              <a:rPr lang="en-US" smtClean="0"/>
              <a:t>9/8/2023</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F4990C26-7745-43A5-83B9-2897D630157F}" type="slidenum">
              <a:rPr lang="en-US" smtClean="0"/>
              <a:t>‹#›</a:t>
            </a:fld>
            <a:endParaRPr lang="en-US"/>
          </a:p>
        </p:txBody>
      </p:sp>
    </p:spTree>
    <p:extLst>
      <p:ext uri="{BB962C8B-B14F-4D97-AF65-F5344CB8AC3E}">
        <p14:creationId xmlns:p14="http://schemas.microsoft.com/office/powerpoint/2010/main" val="308010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6DAFF894-F3E2-4DE2-B24C-DE0DADB42C2F}" type="datetimeFigureOut">
              <a:rPr lang="en-US" smtClean="0"/>
              <a:t>9/8/2023</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F4990C26-7745-43A5-83B9-2897D630157F}" type="slidenum">
              <a:rPr lang="en-US" smtClean="0"/>
              <a:t>‹#›</a:t>
            </a:fld>
            <a:endParaRPr lang="en-US"/>
          </a:p>
        </p:txBody>
      </p:sp>
    </p:spTree>
    <p:extLst>
      <p:ext uri="{BB962C8B-B14F-4D97-AF65-F5344CB8AC3E}">
        <p14:creationId xmlns:p14="http://schemas.microsoft.com/office/powerpoint/2010/main" val="2623127713"/>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03F85C-BB6A-419C-8CB2-60EBEF447347}"/>
              </a:ext>
            </a:extLst>
          </p:cNvPr>
          <p:cNvSpPr>
            <a:spLocks noGrp="1"/>
          </p:cNvSpPr>
          <p:nvPr>
            <p:ph type="ctrTitle"/>
          </p:nvPr>
        </p:nvSpPr>
        <p:spPr>
          <a:xfrm>
            <a:off x="905774" y="3520153"/>
            <a:ext cx="10455215" cy="1013882"/>
          </a:xfrm>
        </p:spPr>
        <p:txBody>
          <a:bodyPr/>
          <a:lstStyle/>
          <a:p>
            <a:pPr algn="ctr">
              <a:lnSpc>
                <a:spcPct val="115000"/>
              </a:lnSpc>
              <a:spcAft>
                <a:spcPts val="1000"/>
              </a:spcAft>
            </a:pPr>
            <a:r>
              <a:rPr lang="en-AU" sz="3400" b="1" dirty="0">
                <a:solidFill>
                  <a:schemeClr val="accent2">
                    <a:lumMod val="75000"/>
                  </a:schemeClr>
                </a:solidFill>
                <a:effectLst/>
                <a:latin typeface="Times New Roman" panose="02020603050405020304" pitchFamily="18" charset="0"/>
                <a:ea typeface="Calibri" panose="020F0502020204030204" pitchFamily="34" charset="0"/>
                <a:cs typeface="Arial" panose="020B0604020202020204" pitchFamily="34" charset="0"/>
              </a:rPr>
              <a:t>Irrigation Scheduling Based on Wireless Sensors Output and Soil-Water Characteristic Impact on Yield and Recovery of Sugarcane</a:t>
            </a:r>
            <a:endParaRPr lang="en-PK" sz="340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A910361-4E50-456B-A57B-E3FB218AC579}"/>
              </a:ext>
            </a:extLst>
          </p:cNvPr>
          <p:cNvSpPr>
            <a:spLocks noGrp="1"/>
          </p:cNvSpPr>
          <p:nvPr>
            <p:ph type="sldNum" sz="quarter" idx="12"/>
          </p:nvPr>
        </p:nvSpPr>
        <p:spPr/>
        <p:txBody>
          <a:bodyPr/>
          <a:lstStyle/>
          <a:p>
            <a:fld id="{C2AEAA6A-3E99-4945-A8F4-104F10E648CC}" type="slidenum">
              <a:rPr lang="en-US" smtClean="0"/>
              <a:t>1</a:t>
            </a:fld>
            <a:endParaRPr lang="en-US"/>
          </a:p>
        </p:txBody>
      </p:sp>
      <p:sp>
        <p:nvSpPr>
          <p:cNvPr id="2" name="AutoShape 2">
            <a:extLst>
              <a:ext uri="{FF2B5EF4-FFF2-40B4-BE49-F238E27FC236}">
                <a16:creationId xmlns:a16="http://schemas.microsoft.com/office/drawing/2014/main" id="{C9B65B3F-21EB-4683-AD4E-F29375D849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33B29742-F55F-2429-3FC1-B4B9A7EDC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717" y="1141194"/>
            <a:ext cx="2541429" cy="712586"/>
          </a:xfrm>
          <a:prstGeom prst="rect">
            <a:avLst/>
          </a:prstGeom>
        </p:spPr>
      </p:pic>
      <p:sp>
        <p:nvSpPr>
          <p:cNvPr id="6" name="Title 4">
            <a:extLst>
              <a:ext uri="{FF2B5EF4-FFF2-40B4-BE49-F238E27FC236}">
                <a16:creationId xmlns:a16="http://schemas.microsoft.com/office/drawing/2014/main" id="{FA29B501-D6FC-25CA-94CE-D11EA40E371B}"/>
              </a:ext>
            </a:extLst>
          </p:cNvPr>
          <p:cNvSpPr txBox="1">
            <a:spLocks/>
          </p:cNvSpPr>
          <p:nvPr/>
        </p:nvSpPr>
        <p:spPr>
          <a:xfrm>
            <a:off x="5776854" y="4338573"/>
            <a:ext cx="5584135" cy="8435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600" b="1" kern="1200">
                <a:solidFill>
                  <a:srgbClr val="00C057"/>
                </a:solidFill>
                <a:latin typeface="Myriad Pro"/>
                <a:ea typeface="+mj-ea"/>
                <a:cs typeface="+mj-cs"/>
              </a:defRPr>
            </a:lvl1pPr>
          </a:lstStyle>
          <a:p>
            <a:pPr algn="l">
              <a:spcBef>
                <a:spcPts val="0"/>
              </a:spcBef>
            </a:pPr>
            <a:r>
              <a:rPr lang="en-US" sz="2400"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Presented By: Azeem Haider (Ph.D)</a:t>
            </a:r>
            <a:endParaRPr lang="en-US" sz="2400" dirty="0">
              <a:solidFill>
                <a:schemeClr val="accent4">
                  <a:lumMod val="50000"/>
                </a:schemeClr>
              </a:solidFill>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BFA3244-DDC3-E86F-6BDD-E6F22EDD3468}"/>
              </a:ext>
            </a:extLst>
          </p:cNvPr>
          <p:cNvPicPr>
            <a:picLocks noChangeAspect="1"/>
          </p:cNvPicPr>
          <p:nvPr/>
        </p:nvPicPr>
        <p:blipFill>
          <a:blip r:embed="rId3"/>
          <a:stretch>
            <a:fillRect/>
          </a:stretch>
        </p:blipFill>
        <p:spPr>
          <a:xfrm>
            <a:off x="2036156" y="421892"/>
            <a:ext cx="1539963" cy="1728667"/>
          </a:xfrm>
          <a:prstGeom prst="rect">
            <a:avLst/>
          </a:prstGeom>
        </p:spPr>
      </p:pic>
    </p:spTree>
    <p:extLst>
      <p:ext uri="{BB962C8B-B14F-4D97-AF65-F5344CB8AC3E}">
        <p14:creationId xmlns:p14="http://schemas.microsoft.com/office/powerpoint/2010/main" val="117351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BD522-993E-45C5-8EC0-2C8526874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
        <p:nvSpPr>
          <p:cNvPr id="87" name="Content Placeholder 3">
            <a:extLst>
              <a:ext uri="{FF2B5EF4-FFF2-40B4-BE49-F238E27FC236}">
                <a16:creationId xmlns:a16="http://schemas.microsoft.com/office/drawing/2014/main" id="{FBD0E40C-77A0-44FA-B5F0-63313148B098}"/>
              </a:ext>
            </a:extLst>
          </p:cNvPr>
          <p:cNvSpPr txBox="1">
            <a:spLocks/>
          </p:cNvSpPr>
          <p:nvPr/>
        </p:nvSpPr>
        <p:spPr>
          <a:xfrm>
            <a:off x="641254" y="291257"/>
            <a:ext cx="6301076" cy="482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yriad Pr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1">
                    <a:lumMod val="50000"/>
                  </a:schemeClr>
                </a:solidFill>
                <a:latin typeface="Times New Roman" panose="02020603050405020304" pitchFamily="18" charset="0"/>
                <a:cs typeface="Arial" panose="020B0604020202020204" pitchFamily="34" charset="0"/>
              </a:rPr>
              <a:t>RESULTS (Conti):</a:t>
            </a:r>
          </a:p>
        </p:txBody>
      </p:sp>
      <p:pic>
        <p:nvPicPr>
          <p:cNvPr id="3" name="Picture 2">
            <a:extLst>
              <a:ext uri="{FF2B5EF4-FFF2-40B4-BE49-F238E27FC236}">
                <a16:creationId xmlns:a16="http://schemas.microsoft.com/office/drawing/2014/main" id="{1F52C949-1DA5-14C4-A176-357E7DB43B9A}"/>
              </a:ext>
            </a:extLst>
          </p:cNvPr>
          <p:cNvPicPr>
            <a:picLocks noChangeAspect="1"/>
          </p:cNvPicPr>
          <p:nvPr/>
        </p:nvPicPr>
        <p:blipFill>
          <a:blip r:embed="rId3"/>
          <a:stretch>
            <a:fillRect/>
          </a:stretch>
        </p:blipFill>
        <p:spPr>
          <a:xfrm>
            <a:off x="1613862" y="1266523"/>
            <a:ext cx="8964276" cy="4324954"/>
          </a:xfrm>
          <a:prstGeom prst="rect">
            <a:avLst/>
          </a:prstGeom>
        </p:spPr>
      </p:pic>
    </p:spTree>
    <p:extLst>
      <p:ext uri="{BB962C8B-B14F-4D97-AF65-F5344CB8AC3E}">
        <p14:creationId xmlns:p14="http://schemas.microsoft.com/office/powerpoint/2010/main" val="410432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BD522-993E-45C5-8EC0-2C8526874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
        <p:nvSpPr>
          <p:cNvPr id="87" name="Content Placeholder 3">
            <a:extLst>
              <a:ext uri="{FF2B5EF4-FFF2-40B4-BE49-F238E27FC236}">
                <a16:creationId xmlns:a16="http://schemas.microsoft.com/office/drawing/2014/main" id="{FBD0E40C-77A0-44FA-B5F0-63313148B098}"/>
              </a:ext>
            </a:extLst>
          </p:cNvPr>
          <p:cNvSpPr txBox="1">
            <a:spLocks/>
          </p:cNvSpPr>
          <p:nvPr/>
        </p:nvSpPr>
        <p:spPr>
          <a:xfrm>
            <a:off x="641254" y="291257"/>
            <a:ext cx="6301076" cy="482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yriad Pr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4">
                    <a:lumMod val="50000"/>
                  </a:schemeClr>
                </a:solidFill>
                <a:latin typeface="Times New Roman" panose="02020603050405020304" pitchFamily="18" charset="0"/>
                <a:cs typeface="Arial" panose="020B0604020202020204" pitchFamily="34" charset="0"/>
              </a:rPr>
              <a:t>DISCUSSION &amp; CONCLUSION:</a:t>
            </a:r>
          </a:p>
        </p:txBody>
      </p:sp>
      <p:sp>
        <p:nvSpPr>
          <p:cNvPr id="9" name="TextBox 8">
            <a:extLst>
              <a:ext uri="{FF2B5EF4-FFF2-40B4-BE49-F238E27FC236}">
                <a16:creationId xmlns:a16="http://schemas.microsoft.com/office/drawing/2014/main" id="{C925C89C-0425-A14C-EE55-91E54D8D7E5A}"/>
              </a:ext>
            </a:extLst>
          </p:cNvPr>
          <p:cNvSpPr txBox="1"/>
          <p:nvPr/>
        </p:nvSpPr>
        <p:spPr>
          <a:xfrm>
            <a:off x="641254" y="1307981"/>
            <a:ext cx="10543580" cy="2605072"/>
          </a:xfrm>
          <a:prstGeom prst="rect">
            <a:avLst/>
          </a:prstGeom>
          <a:noFill/>
        </p:spPr>
        <p:txBody>
          <a:bodyPr wrap="square">
            <a:spAutoFit/>
          </a:bodyPr>
          <a:lstStyle/>
          <a:p>
            <a:pPr marL="285750" indent="-285750" algn="just">
              <a:lnSpc>
                <a:spcPct val="110000"/>
              </a:lnSpc>
              <a:spcBef>
                <a:spcPts val="1000"/>
              </a:spcBef>
              <a:spcAft>
                <a:spcPts val="1000"/>
              </a:spcAft>
              <a:buFont typeface="Wingdings" panose="05000000000000000000" pitchFamily="2" charset="2"/>
              <a:buChar char="v"/>
            </a:pPr>
            <a:r>
              <a:rPr lang="en-US" sz="1800" dirty="0">
                <a:effectLst/>
                <a:latin typeface="Arial" panose="020B0604020202020204" pitchFamily="34" charset="0"/>
                <a:ea typeface="Calibri" panose="020F0502020204030204" pitchFamily="34" charset="0"/>
                <a:cs typeface="Arial" panose="020B0604020202020204" pitchFamily="34" charset="0"/>
              </a:rPr>
              <a:t>Our results showed that SSMS sensors provided practical tools for monitoring soil-moisture status in the root-zone for irrigation scheduling in sugarcane plots, for both sandy loam and clay loam soils at the two locations. </a:t>
            </a:r>
          </a:p>
          <a:p>
            <a:pPr marL="285750" indent="-285750" algn="just">
              <a:lnSpc>
                <a:spcPct val="110000"/>
              </a:lnSpc>
              <a:spcBef>
                <a:spcPts val="1000"/>
              </a:spcBef>
              <a:spcAft>
                <a:spcPts val="1000"/>
              </a:spcAft>
              <a:buFont typeface="Wingdings" panose="05000000000000000000" pitchFamily="2" charset="2"/>
              <a:buChar char="v"/>
            </a:pPr>
            <a:r>
              <a:rPr lang="en-US" sz="1800" dirty="0">
                <a:effectLst/>
                <a:latin typeface="Arial" panose="020B0604020202020204" pitchFamily="34" charset="0"/>
                <a:ea typeface="Calibri" panose="020F0502020204030204" pitchFamily="34" charset="0"/>
                <a:cs typeface="Arial" panose="020B0604020202020204" pitchFamily="34" charset="0"/>
              </a:rPr>
              <a:t>Whether data-logging is wireless or manual, SSMS sensors can be used to monitor soil-water potential status effectively in the crop root zone and determine efficient irrigation events by setting two matric potential thresholds using soil-water characteristics. </a:t>
            </a:r>
            <a:endParaRPr lang="en-PK"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0"/>
              </a:spcAft>
              <a:buFont typeface="Wingdings" panose="05000000000000000000" pitchFamily="2" charset="2"/>
              <a:buChar char="v"/>
              <a:tabLst>
                <a:tab pos="17145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468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BD522-993E-45C5-8EC0-2C8526874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
        <p:nvSpPr>
          <p:cNvPr id="87" name="Content Placeholder 3">
            <a:extLst>
              <a:ext uri="{FF2B5EF4-FFF2-40B4-BE49-F238E27FC236}">
                <a16:creationId xmlns:a16="http://schemas.microsoft.com/office/drawing/2014/main" id="{FBD0E40C-77A0-44FA-B5F0-63313148B098}"/>
              </a:ext>
            </a:extLst>
          </p:cNvPr>
          <p:cNvSpPr txBox="1">
            <a:spLocks/>
          </p:cNvSpPr>
          <p:nvPr/>
        </p:nvSpPr>
        <p:spPr>
          <a:xfrm>
            <a:off x="641254" y="291257"/>
            <a:ext cx="6301076" cy="482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yriad Pr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2">
                    <a:lumMod val="75000"/>
                  </a:schemeClr>
                </a:solidFill>
                <a:latin typeface="Times New Roman" panose="02020603050405020304" pitchFamily="18" charset="0"/>
                <a:cs typeface="Arial" panose="020B0604020202020204" pitchFamily="34" charset="0"/>
              </a:rPr>
              <a:t>ACKNOWLEDGEMENT &amp; REFERENCES:</a:t>
            </a:r>
          </a:p>
        </p:txBody>
      </p:sp>
      <p:sp>
        <p:nvSpPr>
          <p:cNvPr id="9" name="TextBox 8">
            <a:extLst>
              <a:ext uri="{FF2B5EF4-FFF2-40B4-BE49-F238E27FC236}">
                <a16:creationId xmlns:a16="http://schemas.microsoft.com/office/drawing/2014/main" id="{C925C89C-0425-A14C-EE55-91E54D8D7E5A}"/>
              </a:ext>
            </a:extLst>
          </p:cNvPr>
          <p:cNvSpPr txBox="1"/>
          <p:nvPr/>
        </p:nvSpPr>
        <p:spPr>
          <a:xfrm>
            <a:off x="641254" y="2135619"/>
            <a:ext cx="11191354" cy="4113114"/>
          </a:xfrm>
          <a:prstGeom prst="rect">
            <a:avLst/>
          </a:prstGeom>
          <a:noFill/>
        </p:spPr>
        <p:txBody>
          <a:bodyPr wrap="square">
            <a:spAutoFit/>
          </a:bodyPr>
          <a:lstStyle/>
          <a:p>
            <a:pPr marL="180340" indent="-180340" algn="just">
              <a:lnSpc>
                <a:spcPct val="115000"/>
              </a:lnSpc>
              <a:spcAft>
                <a:spcPts val="10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Irmak S, Haman DZ. 2001. Performance of the Watermark granular matrix sensors in sandy soils.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Applied Engineering in Agriculture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17: 787–795. </a:t>
            </a:r>
            <a:endParaRPr lang="en-PK"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indent="-180340" algn="just">
              <a:lnSpc>
                <a:spcPct val="115000"/>
              </a:lnSpc>
              <a:spcAft>
                <a:spcPts val="1000"/>
              </a:spcAf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Jabro</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JD, Stevens WB, Iversen WM. 2017. Field performance of three real-time moisture sensors in sandy loam and clay loam soils.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Archives of Agronomy and Soil Science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64: 930–938. </a:t>
            </a:r>
            <a:endParaRPr lang="en-PK"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indent="-180340" algn="just">
              <a:lnSpc>
                <a:spcPct val="115000"/>
              </a:lnSpc>
              <a:spcAft>
                <a:spcPts val="1000"/>
              </a:spcAf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Leib</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BG,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Jabro</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JD, Matthews GR. 2013. Field evaluation and performance comparison of soil moisture sensors.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Soil Science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168: 396–408. </a:t>
            </a:r>
            <a:endParaRPr lang="en-PK"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indent="-180340" algn="just">
              <a:lnSpc>
                <a:spcPct val="115000"/>
              </a:lnSpc>
              <a:spcAft>
                <a:spcPts val="10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Mafuta M,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Zennaro</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M,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Bagula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et al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2013. Successful deployment of a wireless sensor network for precision agriculture in Malawi. International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Journal of Distributed Sensory Networks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2013: 150703.</a:t>
            </a:r>
            <a:endParaRPr lang="en-PK"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indent="-180340" algn="just">
              <a:lnSpc>
                <a:spcPct val="115000"/>
              </a:lnSpc>
              <a:spcAft>
                <a:spcPts val="1000"/>
              </a:spcAf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Nollz</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R, Kammerer G,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Cepuder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 2013. Calibrating soil water potential sensors integrated into wireless monitoring network.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Agricultural Water Management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116: 12–20. </a:t>
            </a:r>
            <a:endParaRPr lang="en-PK"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indent="-180340" algn="just">
              <a:lnSpc>
                <a:spcPct val="115000"/>
              </a:lnSpc>
              <a:spcAft>
                <a:spcPts val="1000"/>
              </a:spcAf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Vellidis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G, Tucker M, Perry C,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Kvien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C,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Bednarz</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C. 2008. A real-time wireless smart sensor array for scheduling irrigation.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Computers and Electronics in Agriculture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61: 44–50. </a:t>
            </a:r>
            <a:endParaRPr lang="en-PK"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A76C4E6-EFD2-2102-F181-E05D109D829F}"/>
              </a:ext>
            </a:extLst>
          </p:cNvPr>
          <p:cNvSpPr txBox="1"/>
          <p:nvPr/>
        </p:nvSpPr>
        <p:spPr>
          <a:xfrm>
            <a:off x="808382" y="1112869"/>
            <a:ext cx="10257183" cy="618824"/>
          </a:xfrm>
          <a:prstGeom prst="rect">
            <a:avLst/>
          </a:prstGeom>
          <a:noFill/>
        </p:spPr>
        <p:txBody>
          <a:bodyPr wrap="square" rtlCol="0">
            <a:spAutoFit/>
          </a:bodyPr>
          <a:lstStyle/>
          <a:p>
            <a:pPr marL="285750" indent="-285750" algn="just">
              <a:lnSpc>
                <a:spcPct val="110000"/>
              </a:lnSpc>
              <a:spcBef>
                <a:spcPts val="1000"/>
              </a:spcBef>
              <a:spcAft>
                <a:spcPts val="100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Lahore University of Management Sciences, Pakistan for installing the SMSS sensors, setting up the wireless assembly system, and monitoring soil moisture sensors throughout the growing season.</a:t>
            </a:r>
            <a:endParaRPr lang="en-PK"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1112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ank you vector lettering. Greeting card, poster, blog illustration  design:: tasmeemME.com">
            <a:extLst>
              <a:ext uri="{FF2B5EF4-FFF2-40B4-BE49-F238E27FC236}">
                <a16:creationId xmlns:a16="http://schemas.microsoft.com/office/drawing/2014/main" id="{28115816-A6CA-A3B9-0313-301C62261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057" y="1008068"/>
            <a:ext cx="42862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hatsapp icon Images | Free Vectors, Stock Photos &amp; PSD">
            <a:extLst>
              <a:ext uri="{FF2B5EF4-FFF2-40B4-BE49-F238E27FC236}">
                <a16:creationId xmlns:a16="http://schemas.microsoft.com/office/drawing/2014/main" id="{E411ECA5-87AE-15EC-B8D0-BEB0A93950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01" t="19324" r="23526" b="25797"/>
          <a:stretch/>
        </p:blipFill>
        <p:spPr bwMode="auto">
          <a:xfrm>
            <a:off x="1934817" y="3591953"/>
            <a:ext cx="592214" cy="5901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icrosoft, Outlook, macOS, BigSur Icon in MacOs Big Sur">
            <a:extLst>
              <a:ext uri="{FF2B5EF4-FFF2-40B4-BE49-F238E27FC236}">
                <a16:creationId xmlns:a16="http://schemas.microsoft.com/office/drawing/2014/main" id="{24E757FB-9DD1-21E8-BC81-D02D5675F2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825" y="4420629"/>
            <a:ext cx="485154" cy="4851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953A847-0D79-DF19-EDBA-5BE5BAF9FE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7825" y="1563682"/>
            <a:ext cx="1513865" cy="426441"/>
          </a:xfrm>
          <a:prstGeom prst="rect">
            <a:avLst/>
          </a:prstGeom>
        </p:spPr>
      </p:pic>
      <p:sp>
        <p:nvSpPr>
          <p:cNvPr id="3" name="TextBox 2">
            <a:extLst>
              <a:ext uri="{FF2B5EF4-FFF2-40B4-BE49-F238E27FC236}">
                <a16:creationId xmlns:a16="http://schemas.microsoft.com/office/drawing/2014/main" id="{9059399E-B7E5-7825-B9B7-341C1F0F3F57}"/>
              </a:ext>
            </a:extLst>
          </p:cNvPr>
          <p:cNvSpPr txBox="1"/>
          <p:nvPr/>
        </p:nvSpPr>
        <p:spPr>
          <a:xfrm>
            <a:off x="2527030" y="3702355"/>
            <a:ext cx="2663687" cy="323165"/>
          </a:xfrm>
          <a:prstGeom prst="rect">
            <a:avLst/>
          </a:prstGeom>
          <a:noFill/>
        </p:spPr>
        <p:txBody>
          <a:bodyPr wrap="square" rtlCol="0">
            <a:spAutoFit/>
          </a:bodyPr>
          <a:lstStyle/>
          <a:p>
            <a:r>
              <a:rPr lang="en-US" sz="1500" dirty="0"/>
              <a:t>+92 321 4048133</a:t>
            </a:r>
          </a:p>
        </p:txBody>
      </p:sp>
      <p:sp>
        <p:nvSpPr>
          <p:cNvPr id="4" name="TextBox 3">
            <a:extLst>
              <a:ext uri="{FF2B5EF4-FFF2-40B4-BE49-F238E27FC236}">
                <a16:creationId xmlns:a16="http://schemas.microsoft.com/office/drawing/2014/main" id="{E52E6FF1-9AA9-C074-E26D-36B161CC9882}"/>
              </a:ext>
            </a:extLst>
          </p:cNvPr>
          <p:cNvSpPr txBox="1"/>
          <p:nvPr/>
        </p:nvSpPr>
        <p:spPr>
          <a:xfrm>
            <a:off x="2527030" y="4478540"/>
            <a:ext cx="2663687" cy="307777"/>
          </a:xfrm>
          <a:prstGeom prst="rect">
            <a:avLst/>
          </a:prstGeom>
          <a:noFill/>
        </p:spPr>
        <p:txBody>
          <a:bodyPr wrap="square" rtlCol="0">
            <a:spAutoFit/>
          </a:bodyPr>
          <a:lstStyle/>
          <a:p>
            <a:r>
              <a:rPr lang="en-US" sz="1400" dirty="0"/>
              <a:t>Azeem.haider@almoiz.com</a:t>
            </a:r>
          </a:p>
        </p:txBody>
      </p:sp>
      <p:pic>
        <p:nvPicPr>
          <p:cNvPr id="5" name="Picture 2" descr="logo">
            <a:extLst>
              <a:ext uri="{FF2B5EF4-FFF2-40B4-BE49-F238E27FC236}">
                <a16:creationId xmlns:a16="http://schemas.microsoft.com/office/drawing/2014/main" id="{89413178-5CD0-5616-B63D-BBD2752CB1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1037" y="2146499"/>
            <a:ext cx="1592062" cy="4587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aba Farid Logo">
            <a:extLst>
              <a:ext uri="{FF2B5EF4-FFF2-40B4-BE49-F238E27FC236}">
                <a16:creationId xmlns:a16="http://schemas.microsoft.com/office/drawing/2014/main" id="{9B2DC76F-47E0-CE27-A75A-F50802D77B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0666" y="2832609"/>
            <a:ext cx="1592062" cy="41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530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BD522-993E-45C5-8EC0-2C8526874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
        <p:nvSpPr>
          <p:cNvPr id="87" name="Content Placeholder 3">
            <a:extLst>
              <a:ext uri="{FF2B5EF4-FFF2-40B4-BE49-F238E27FC236}">
                <a16:creationId xmlns:a16="http://schemas.microsoft.com/office/drawing/2014/main" id="{FBD0E40C-77A0-44FA-B5F0-63313148B098}"/>
              </a:ext>
            </a:extLst>
          </p:cNvPr>
          <p:cNvSpPr txBox="1">
            <a:spLocks/>
          </p:cNvSpPr>
          <p:nvPr/>
        </p:nvSpPr>
        <p:spPr>
          <a:xfrm>
            <a:off x="641254" y="291257"/>
            <a:ext cx="6301076" cy="482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yriad Pr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6">
                    <a:lumMod val="50000"/>
                  </a:schemeClr>
                </a:solidFill>
                <a:latin typeface="Times New Roman" panose="02020603050405020304" pitchFamily="18" charset="0"/>
                <a:cs typeface="Arial" panose="020B0604020202020204" pitchFamily="34" charset="0"/>
              </a:rPr>
              <a:t>INTRODUCTION:</a:t>
            </a:r>
          </a:p>
        </p:txBody>
      </p:sp>
      <p:sp>
        <p:nvSpPr>
          <p:cNvPr id="9" name="TextBox 8">
            <a:extLst>
              <a:ext uri="{FF2B5EF4-FFF2-40B4-BE49-F238E27FC236}">
                <a16:creationId xmlns:a16="http://schemas.microsoft.com/office/drawing/2014/main" id="{C925C89C-0425-A14C-EE55-91E54D8D7E5A}"/>
              </a:ext>
            </a:extLst>
          </p:cNvPr>
          <p:cNvSpPr txBox="1"/>
          <p:nvPr/>
        </p:nvSpPr>
        <p:spPr>
          <a:xfrm>
            <a:off x="641254" y="838641"/>
            <a:ext cx="11157169" cy="5879943"/>
          </a:xfrm>
          <a:prstGeom prst="rect">
            <a:avLst/>
          </a:prstGeom>
          <a:noFill/>
        </p:spPr>
        <p:txBody>
          <a:bodyPr wrap="square">
            <a:spAutoFit/>
          </a:bodyPr>
          <a:lstStyle/>
          <a:p>
            <a:pPr marL="285750" indent="-285750" algn="just">
              <a:lnSpc>
                <a:spcPct val="110000"/>
              </a:lnSpc>
              <a:spcBef>
                <a:spcPts val="1000"/>
              </a:spcBef>
              <a:spcAft>
                <a:spcPts val="1000"/>
              </a:spcAft>
              <a:buFont typeface="Wingdings" panose="05000000000000000000" pitchFamily="2" charset="2"/>
              <a:buChar char="v"/>
            </a:pPr>
            <a:r>
              <a:rPr lang="en-US" sz="1800" dirty="0">
                <a:effectLst/>
                <a:latin typeface="Arial" panose="020B0604020202020204" pitchFamily="34" charset="0"/>
                <a:ea typeface="Calibri" panose="020F0502020204030204" pitchFamily="34" charset="0"/>
                <a:cs typeface="Arial" panose="020B0604020202020204" pitchFamily="34" charset="0"/>
              </a:rPr>
              <a:t>Depending on the growth stage, sugarcane biomass contains 60–80% water. </a:t>
            </a:r>
          </a:p>
          <a:p>
            <a:pPr marL="285750" indent="-285750" algn="just">
              <a:lnSpc>
                <a:spcPct val="110000"/>
              </a:lnSpc>
              <a:spcBef>
                <a:spcPts val="1000"/>
              </a:spcBef>
              <a:spcAft>
                <a:spcPts val="1000"/>
              </a:spcAft>
              <a:buFont typeface="Wingdings" panose="05000000000000000000" pitchFamily="2" charset="2"/>
              <a:buChar char="v"/>
            </a:pPr>
            <a:r>
              <a:rPr lang="en-US" sz="1800" dirty="0">
                <a:effectLst/>
                <a:latin typeface="Arial" panose="020B0604020202020204" pitchFamily="34" charset="0"/>
                <a:ea typeface="Calibri" panose="020F0502020204030204" pitchFamily="34" charset="0"/>
                <a:cs typeface="Arial" panose="020B0604020202020204" pitchFamily="34" charset="0"/>
              </a:rPr>
              <a:t>It is estimated that sugarcane requires 1500–2000 mm of annual rainfall for optimum production (http://www.fao.org)</a:t>
            </a:r>
            <a:endParaRPr lang="en-PK"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10000"/>
              </a:lnSpc>
              <a:spcBef>
                <a:spcPts val="1000"/>
              </a:spcBef>
              <a:spcAft>
                <a:spcPts val="1000"/>
              </a:spcAft>
              <a:buFont typeface="Wingdings" panose="05000000000000000000" pitchFamily="2" charset="2"/>
              <a:buChar char="v"/>
            </a:pPr>
            <a:r>
              <a:rPr lang="en-US" sz="1800" dirty="0">
                <a:effectLst/>
                <a:latin typeface="Arial" panose="020B0604020202020204" pitchFamily="34" charset="0"/>
                <a:ea typeface="Calibri" panose="020F0502020204030204" pitchFamily="34" charset="0"/>
                <a:cs typeface="Arial" panose="020B0604020202020204" pitchFamily="34" charset="0"/>
              </a:rPr>
              <a:t>Real-time soil moisture sensors have been used for a variety of agricultural and environmental applications, including water management and irrigation scheduling (</a:t>
            </a:r>
            <a:r>
              <a:rPr lang="en-US" sz="1800" dirty="0" err="1">
                <a:effectLst/>
                <a:latin typeface="Arial" panose="020B0604020202020204" pitchFamily="34" charset="0"/>
                <a:ea typeface="Calibri" panose="020F0502020204030204" pitchFamily="34" charset="0"/>
                <a:cs typeface="Arial" panose="020B0604020202020204" pitchFamily="34" charset="0"/>
              </a:rPr>
              <a:t>Jabro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i="1" dirty="0">
                <a:effectLst/>
                <a:latin typeface="Arial" panose="020B0604020202020204" pitchFamily="34" charset="0"/>
                <a:ea typeface="Calibri" panose="020F0502020204030204" pitchFamily="34" charset="0"/>
                <a:cs typeface="Arial" panose="020B0604020202020204" pitchFamily="34" charset="0"/>
              </a:rPr>
              <a:t>et al.</a:t>
            </a:r>
            <a:r>
              <a:rPr lang="en-US" sz="1800" dirty="0">
                <a:effectLst/>
                <a:latin typeface="Arial" panose="020B0604020202020204" pitchFamily="34" charset="0"/>
                <a:ea typeface="Calibri" panose="020F0502020204030204" pitchFamily="34" charset="0"/>
                <a:cs typeface="Arial" panose="020B0604020202020204" pitchFamily="34" charset="0"/>
              </a:rPr>
              <a:t> 2017; </a:t>
            </a:r>
            <a:r>
              <a:rPr lang="en-US" sz="1800" dirty="0" err="1">
                <a:effectLst/>
                <a:latin typeface="Arial" panose="020B0604020202020204" pitchFamily="34" charset="0"/>
                <a:ea typeface="Calibri" panose="020F0502020204030204" pitchFamily="34" charset="0"/>
                <a:cs typeface="Arial" panose="020B0604020202020204" pitchFamily="34" charset="0"/>
              </a:rPr>
              <a:t>Leib</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i="1" dirty="0">
                <a:effectLst/>
                <a:latin typeface="Arial" panose="020B0604020202020204" pitchFamily="34" charset="0"/>
                <a:ea typeface="Calibri" panose="020F0502020204030204" pitchFamily="34" charset="0"/>
                <a:cs typeface="Arial" panose="020B0604020202020204" pitchFamily="34" charset="0"/>
              </a:rPr>
              <a:t>et al.</a:t>
            </a:r>
            <a:r>
              <a:rPr lang="en-US" sz="1800" dirty="0">
                <a:effectLst/>
                <a:latin typeface="Arial" panose="020B0604020202020204" pitchFamily="34" charset="0"/>
                <a:ea typeface="Calibri" panose="020F0502020204030204" pitchFamily="34" charset="0"/>
                <a:cs typeface="Arial" panose="020B0604020202020204" pitchFamily="34" charset="0"/>
              </a:rPr>
              <a:t> 2013) </a:t>
            </a:r>
          </a:p>
          <a:p>
            <a:pPr marL="285750" indent="-285750" algn="just">
              <a:lnSpc>
                <a:spcPct val="110000"/>
              </a:lnSpc>
              <a:spcBef>
                <a:spcPts val="1000"/>
              </a:spcBef>
              <a:spcAft>
                <a:spcPts val="1000"/>
              </a:spcAft>
              <a:buFont typeface="Wingdings" panose="05000000000000000000" pitchFamily="2" charset="2"/>
              <a:buChar char="v"/>
            </a:pPr>
            <a:r>
              <a:rPr lang="en-US" sz="1800" dirty="0">
                <a:effectLst/>
                <a:latin typeface="Arial" panose="020B0604020202020204" pitchFamily="34" charset="0"/>
                <a:ea typeface="Calibri" panose="020F0502020204030204" pitchFamily="34" charset="0"/>
                <a:cs typeface="Arial" panose="020B0604020202020204" pitchFamily="34" charset="0"/>
              </a:rPr>
              <a:t>WATERMARK soil-moisture sensors can provide continuous real-time measurements of water potential at various depths within the soil profile to schedule irrigation</a:t>
            </a:r>
          </a:p>
          <a:p>
            <a:pPr marL="285750" indent="-285750" algn="just">
              <a:lnSpc>
                <a:spcPct val="110000"/>
              </a:lnSpc>
              <a:spcBef>
                <a:spcPts val="1000"/>
              </a:spcBef>
              <a:spcAft>
                <a:spcPts val="1000"/>
              </a:spcAft>
              <a:buFont typeface="Wingdings" panose="05000000000000000000" pitchFamily="2" charset="2"/>
              <a:buChar char="v"/>
            </a:pPr>
            <a:r>
              <a:rPr lang="en-US" sz="1800" dirty="0">
                <a:effectLst/>
                <a:latin typeface="Arial" panose="020B0604020202020204" pitchFamily="34" charset="0"/>
                <a:ea typeface="Calibri" panose="020F0502020204030204" pitchFamily="34" charset="0"/>
                <a:cs typeface="Arial" panose="020B0604020202020204" pitchFamily="34" charset="0"/>
              </a:rPr>
              <a:t>We selected smart soil-moisture sensors (SSMS) in this study due to their simplicity, accuracy, ease of installation, and reduced labor requirement, maintenance, soil disturbance and relative affordability, compared to other soil-moisture sensors (</a:t>
            </a:r>
            <a:r>
              <a:rPr lang="en-US" sz="1800" dirty="0" err="1">
                <a:effectLst/>
                <a:latin typeface="Arial" panose="020B0604020202020204" pitchFamily="34" charset="0"/>
                <a:ea typeface="Calibri" panose="020F0502020204030204" pitchFamily="34" charset="0"/>
                <a:cs typeface="Arial" panose="020B0604020202020204" pitchFamily="34" charset="0"/>
              </a:rPr>
              <a:t>Vellidis</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i="1" dirty="0">
                <a:effectLst/>
                <a:latin typeface="Arial" panose="020B0604020202020204" pitchFamily="34" charset="0"/>
                <a:ea typeface="Calibri" panose="020F0502020204030204" pitchFamily="34" charset="0"/>
                <a:cs typeface="Arial" panose="020B0604020202020204" pitchFamily="34" charset="0"/>
              </a:rPr>
              <a:t>et al.</a:t>
            </a:r>
            <a:r>
              <a:rPr lang="en-US" sz="1800" dirty="0">
                <a:effectLst/>
                <a:latin typeface="Arial" panose="020B0604020202020204" pitchFamily="34" charset="0"/>
                <a:ea typeface="Calibri" panose="020F0502020204030204" pitchFamily="34" charset="0"/>
                <a:cs typeface="Arial" panose="020B0604020202020204" pitchFamily="34" charset="0"/>
              </a:rPr>
              <a:t> 2008; </a:t>
            </a:r>
            <a:r>
              <a:rPr lang="en-US" sz="1800" dirty="0" err="1">
                <a:effectLst/>
                <a:latin typeface="Arial" panose="020B0604020202020204" pitchFamily="34" charset="0"/>
                <a:ea typeface="Calibri" panose="020F0502020204030204" pitchFamily="34" charset="0"/>
                <a:cs typeface="Arial" panose="020B0604020202020204" pitchFamily="34" charset="0"/>
              </a:rPr>
              <a:t>Nollz</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i="1" dirty="0">
                <a:effectLst/>
                <a:latin typeface="Arial" panose="020B0604020202020204" pitchFamily="34" charset="0"/>
                <a:ea typeface="Calibri" panose="020F0502020204030204" pitchFamily="34" charset="0"/>
                <a:cs typeface="Arial" panose="020B0604020202020204" pitchFamily="34" charset="0"/>
              </a:rPr>
              <a:t>et al.</a:t>
            </a:r>
            <a:r>
              <a:rPr lang="en-US" sz="1800" dirty="0">
                <a:effectLst/>
                <a:latin typeface="Arial" panose="020B0604020202020204" pitchFamily="34" charset="0"/>
                <a:ea typeface="Calibri" panose="020F0502020204030204" pitchFamily="34" charset="0"/>
                <a:cs typeface="Arial" panose="020B0604020202020204" pitchFamily="34" charset="0"/>
              </a:rPr>
              <a:t> 2013) </a:t>
            </a:r>
          </a:p>
          <a:p>
            <a:pPr marL="285750" indent="-285750" algn="just">
              <a:lnSpc>
                <a:spcPct val="110000"/>
              </a:lnSpc>
              <a:spcBef>
                <a:spcPts val="1000"/>
              </a:spcBef>
              <a:spcAft>
                <a:spcPts val="1000"/>
              </a:spcAft>
              <a:buFont typeface="Wingdings" panose="05000000000000000000" pitchFamily="2" charset="2"/>
              <a:buChar char="v"/>
            </a:pPr>
            <a:r>
              <a:rPr lang="en-US" sz="1800" dirty="0">
                <a:effectLst/>
                <a:latin typeface="Arial" panose="020B0604020202020204" pitchFamily="34" charset="0"/>
                <a:ea typeface="Calibri" panose="020F0502020204030204" pitchFamily="34" charset="0"/>
                <a:cs typeface="Arial" panose="020B0604020202020204" pitchFamily="34" charset="0"/>
              </a:rPr>
              <a:t>These characteristics, coupled with the wireless capability, make SSMS sensors more suitable for irrigation planning and management</a:t>
            </a:r>
          </a:p>
          <a:p>
            <a:pPr marL="285750" indent="-285750" algn="just">
              <a:lnSpc>
                <a:spcPct val="110000"/>
              </a:lnSpc>
              <a:spcBef>
                <a:spcPts val="1000"/>
              </a:spcBef>
              <a:spcAft>
                <a:spcPts val="1000"/>
              </a:spcAft>
              <a:buFont typeface="Wingdings" panose="05000000000000000000" pitchFamily="2" charset="2"/>
              <a:buChar char="v"/>
            </a:pPr>
            <a:r>
              <a:rPr lang="en-US" sz="1800" dirty="0">
                <a:effectLst/>
                <a:latin typeface="Arial" panose="020B0604020202020204" pitchFamily="34" charset="0"/>
                <a:ea typeface="Calibri" panose="020F0502020204030204" pitchFamily="34" charset="0"/>
                <a:cs typeface="Arial" panose="020B0604020202020204" pitchFamily="34" charset="0"/>
              </a:rPr>
              <a:t>This paper reports on a project aimed at assessing the impact of irrigation scheduling based on wireless sensors and soil-water characteristics on sugarcane yield and recovery</a:t>
            </a:r>
            <a:endParaRPr lang="en-PK"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392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BD522-993E-45C5-8EC0-2C8526874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
        <p:nvSpPr>
          <p:cNvPr id="87" name="Content Placeholder 3">
            <a:extLst>
              <a:ext uri="{FF2B5EF4-FFF2-40B4-BE49-F238E27FC236}">
                <a16:creationId xmlns:a16="http://schemas.microsoft.com/office/drawing/2014/main" id="{FBD0E40C-77A0-44FA-B5F0-63313148B098}"/>
              </a:ext>
            </a:extLst>
          </p:cNvPr>
          <p:cNvSpPr txBox="1">
            <a:spLocks/>
          </p:cNvSpPr>
          <p:nvPr/>
        </p:nvSpPr>
        <p:spPr>
          <a:xfrm>
            <a:off x="641254" y="291257"/>
            <a:ext cx="6301076" cy="482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yriad Pr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B050"/>
                </a:solidFill>
                <a:latin typeface="Times New Roman" panose="02020603050405020304" pitchFamily="18" charset="0"/>
                <a:cs typeface="Arial" panose="020B0604020202020204" pitchFamily="34" charset="0"/>
              </a:rPr>
              <a:t>MATERIALS &amp; METHODS:</a:t>
            </a:r>
          </a:p>
        </p:txBody>
      </p:sp>
      <p:sp>
        <p:nvSpPr>
          <p:cNvPr id="9" name="TextBox 8">
            <a:extLst>
              <a:ext uri="{FF2B5EF4-FFF2-40B4-BE49-F238E27FC236}">
                <a16:creationId xmlns:a16="http://schemas.microsoft.com/office/drawing/2014/main" id="{C925C89C-0425-A14C-EE55-91E54D8D7E5A}"/>
              </a:ext>
            </a:extLst>
          </p:cNvPr>
          <p:cNvSpPr txBox="1"/>
          <p:nvPr/>
        </p:nvSpPr>
        <p:spPr>
          <a:xfrm>
            <a:off x="641254" y="930468"/>
            <a:ext cx="10543580" cy="3429785"/>
          </a:xfrm>
          <a:prstGeom prst="rect">
            <a:avLst/>
          </a:prstGeom>
          <a:noFill/>
        </p:spPr>
        <p:txBody>
          <a:bodyPr wrap="square">
            <a:spAutoFit/>
          </a:bodyPr>
          <a:lstStyle/>
          <a:p>
            <a:pPr algn="just">
              <a:lnSpc>
                <a:spcPct val="115000"/>
              </a:lnSpc>
              <a:spcBef>
                <a:spcPts val="1000"/>
              </a:spcBef>
              <a:spcAft>
                <a:spcPts val="1000"/>
              </a:spcAft>
            </a:pPr>
            <a:r>
              <a:rPr lang="en-US" sz="1800" b="1" dirty="0">
                <a:effectLst/>
                <a:latin typeface="Arial" panose="020B0604020202020204" pitchFamily="34" charset="0"/>
                <a:ea typeface="Calibri" panose="020F0502020204030204" pitchFamily="34" charset="0"/>
              </a:rPr>
              <a:t>Sites and soil description</a:t>
            </a:r>
            <a:endParaRPr lang="en-PK" sz="1800" b="1" dirty="0">
              <a:effectLst/>
              <a:latin typeface="Arial" panose="020B0604020202020204" pitchFamily="34" charset="0"/>
              <a:ea typeface="Calibri" panose="020F0502020204030204" pitchFamily="34" charset="0"/>
            </a:endParaRPr>
          </a:p>
          <a:p>
            <a:pPr algn="just">
              <a:lnSpc>
                <a:spcPct val="110000"/>
              </a:lnSpc>
              <a:spcBef>
                <a:spcPts val="1000"/>
              </a:spcBef>
              <a:spcAft>
                <a:spcPts val="1000"/>
              </a:spcAft>
            </a:pPr>
            <a:r>
              <a:rPr lang="en-US" sz="1800" dirty="0">
                <a:effectLst/>
                <a:latin typeface="Arial" panose="020B0604020202020204" pitchFamily="34" charset="0"/>
                <a:ea typeface="Calibri" panose="020F0502020204030204" pitchFamily="34" charset="0"/>
                <a:cs typeface="Arial" panose="020B0604020202020204" pitchFamily="34" charset="0"/>
              </a:rPr>
              <a:t>The first site was at </a:t>
            </a:r>
            <a:r>
              <a:rPr lang="en-GB" sz="1800" dirty="0">
                <a:effectLst/>
                <a:latin typeface="Arial" panose="020B0604020202020204" pitchFamily="34" charset="0"/>
                <a:ea typeface="Calibri" panose="020F0502020204030204" pitchFamily="34" charset="0"/>
                <a:cs typeface="Arial" panose="020B0604020202020204" pitchFamily="34" charset="0"/>
              </a:rPr>
              <a:t>Safina Sugar Mills (SSM), Chiniot, Pakistan. The soil is classified as a very deep well-drained </a:t>
            </a:r>
            <a:r>
              <a:rPr lang="en-US" sz="1800" dirty="0">
                <a:effectLst/>
                <a:latin typeface="Arial" panose="020B0604020202020204" pitchFamily="34" charset="0"/>
                <a:ea typeface="Calibri" panose="020F0502020204030204" pitchFamily="34" charset="0"/>
                <a:cs typeface="Arial" panose="020B0604020202020204" pitchFamily="34" charset="0"/>
              </a:rPr>
              <a:t>sandy loam in a level position in the landscape. </a:t>
            </a:r>
          </a:p>
          <a:p>
            <a:pPr algn="just">
              <a:lnSpc>
                <a:spcPct val="110000"/>
              </a:lnSpc>
              <a:spcBef>
                <a:spcPts val="1000"/>
              </a:spcBef>
              <a:spcAft>
                <a:spcPts val="1000"/>
              </a:spcAft>
            </a:pPr>
            <a:r>
              <a:rPr lang="en-US" sz="1800" dirty="0">
                <a:effectLst/>
                <a:latin typeface="Arial" panose="020B0604020202020204" pitchFamily="34" charset="0"/>
                <a:ea typeface="Calibri" panose="020F0502020204030204" pitchFamily="34" charset="0"/>
                <a:cs typeface="Arial" panose="020B0604020202020204" pitchFamily="34" charset="0"/>
              </a:rPr>
              <a:t>The second site was near to Baba Farid Sugar Mills (BFSML), </a:t>
            </a:r>
            <a:r>
              <a:rPr lang="en-US" sz="1800" dirty="0" err="1">
                <a:effectLst/>
                <a:latin typeface="Arial" panose="020B0604020202020204" pitchFamily="34" charset="0"/>
                <a:ea typeface="Calibri" panose="020F0502020204030204" pitchFamily="34" charset="0"/>
                <a:cs typeface="Arial" panose="020B0604020202020204" pitchFamily="34" charset="0"/>
              </a:rPr>
              <a:t>Okara</a:t>
            </a:r>
            <a:r>
              <a:rPr lang="en-US" sz="1800" dirty="0">
                <a:effectLst/>
                <a:latin typeface="Arial" panose="020B0604020202020204" pitchFamily="34" charset="0"/>
                <a:ea typeface="Calibri" panose="020F0502020204030204" pitchFamily="34" charset="0"/>
                <a:cs typeface="Arial" panose="020B0604020202020204" pitchFamily="34" charset="0"/>
              </a:rPr>
              <a:t>, Pakistan. The soil is leveled well-drained clay loam. </a:t>
            </a:r>
          </a:p>
          <a:p>
            <a:pPr algn="just">
              <a:lnSpc>
                <a:spcPct val="110000"/>
              </a:lnSpc>
              <a:spcBef>
                <a:spcPts val="1000"/>
              </a:spcBef>
              <a:spcAft>
                <a:spcPts val="1000"/>
              </a:spcAft>
            </a:pPr>
            <a:r>
              <a:rPr lang="en-US" sz="1800" dirty="0">
                <a:effectLst/>
                <a:latin typeface="Arial" panose="020B0604020202020204" pitchFamily="34" charset="0"/>
                <a:ea typeface="Calibri" panose="020F0502020204030204" pitchFamily="34" charset="0"/>
                <a:cs typeface="Arial" panose="020B0604020202020204" pitchFamily="34" charset="0"/>
              </a:rPr>
              <a:t>Particle size analysis and bulk density for these soils are shown in Table 1. Irrigation amounts were applied as needed using electric pumps.</a:t>
            </a:r>
            <a:endParaRPr lang="en-PK"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0"/>
              </a:spcAft>
              <a:buFont typeface="Courier New" panose="02070309020205020404" pitchFamily="49" charset="0"/>
              <a:buChar char="o"/>
              <a:tabLst>
                <a:tab pos="228600" algn="l"/>
              </a:tabLs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ACAB92AF-20F2-31EB-3E9B-8D6157EACF53}"/>
              </a:ext>
            </a:extLst>
          </p:cNvPr>
          <p:cNvPicPr>
            <a:picLocks noChangeAspect="1"/>
          </p:cNvPicPr>
          <p:nvPr/>
        </p:nvPicPr>
        <p:blipFill>
          <a:blip r:embed="rId3"/>
          <a:stretch>
            <a:fillRect/>
          </a:stretch>
        </p:blipFill>
        <p:spPr>
          <a:xfrm>
            <a:off x="2371205" y="4246082"/>
            <a:ext cx="7449590" cy="2467319"/>
          </a:xfrm>
          <a:prstGeom prst="rect">
            <a:avLst/>
          </a:prstGeom>
        </p:spPr>
      </p:pic>
    </p:spTree>
    <p:extLst>
      <p:ext uri="{BB962C8B-B14F-4D97-AF65-F5344CB8AC3E}">
        <p14:creationId xmlns:p14="http://schemas.microsoft.com/office/powerpoint/2010/main" val="203857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BD522-993E-45C5-8EC0-2C8526874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
        <p:nvSpPr>
          <p:cNvPr id="87" name="Content Placeholder 3">
            <a:extLst>
              <a:ext uri="{FF2B5EF4-FFF2-40B4-BE49-F238E27FC236}">
                <a16:creationId xmlns:a16="http://schemas.microsoft.com/office/drawing/2014/main" id="{FBD0E40C-77A0-44FA-B5F0-63313148B098}"/>
              </a:ext>
            </a:extLst>
          </p:cNvPr>
          <p:cNvSpPr txBox="1">
            <a:spLocks/>
          </p:cNvSpPr>
          <p:nvPr/>
        </p:nvSpPr>
        <p:spPr>
          <a:xfrm>
            <a:off x="641254" y="291257"/>
            <a:ext cx="6301076" cy="482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yriad Pr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B050"/>
                </a:solidFill>
                <a:latin typeface="Times New Roman" panose="02020603050405020304" pitchFamily="18" charset="0"/>
                <a:cs typeface="Arial" panose="020B0604020202020204" pitchFamily="34" charset="0"/>
              </a:rPr>
              <a:t>MATERIALS &amp; METHODS (Cont.):</a:t>
            </a:r>
          </a:p>
        </p:txBody>
      </p:sp>
      <p:sp>
        <p:nvSpPr>
          <p:cNvPr id="9" name="TextBox 8">
            <a:extLst>
              <a:ext uri="{FF2B5EF4-FFF2-40B4-BE49-F238E27FC236}">
                <a16:creationId xmlns:a16="http://schemas.microsoft.com/office/drawing/2014/main" id="{C925C89C-0425-A14C-EE55-91E54D8D7E5A}"/>
              </a:ext>
            </a:extLst>
          </p:cNvPr>
          <p:cNvSpPr txBox="1"/>
          <p:nvPr/>
        </p:nvSpPr>
        <p:spPr>
          <a:xfrm>
            <a:off x="641254" y="930468"/>
            <a:ext cx="10543580" cy="1259704"/>
          </a:xfrm>
          <a:prstGeom prst="rect">
            <a:avLst/>
          </a:prstGeom>
          <a:noFill/>
        </p:spPr>
        <p:txBody>
          <a:bodyPr wrap="square">
            <a:spAutoFit/>
          </a:bodyPr>
          <a:lstStyle/>
          <a:p>
            <a:pPr algn="just">
              <a:lnSpc>
                <a:spcPct val="115000"/>
              </a:lnSpc>
              <a:spcBef>
                <a:spcPts val="1000"/>
              </a:spcBef>
              <a:spcAft>
                <a:spcPts val="1000"/>
              </a:spcAft>
            </a:pPr>
            <a:r>
              <a:rPr lang="en-US" sz="1800" b="1" dirty="0">
                <a:effectLst/>
                <a:latin typeface="Arial" panose="020B0604020202020204" pitchFamily="34" charset="0"/>
                <a:ea typeface="Calibri" panose="020F0502020204030204" pitchFamily="34" charset="0"/>
              </a:rPr>
              <a:t>Gateway and node features</a:t>
            </a:r>
            <a:endParaRPr lang="en-PK" sz="1800" b="1" dirty="0">
              <a:effectLst/>
              <a:latin typeface="Arial" panose="020B0604020202020204" pitchFamily="34" charset="0"/>
              <a:ea typeface="Calibri" panose="020F0502020204030204" pitchFamily="34" charset="0"/>
            </a:endParaRPr>
          </a:p>
          <a:p>
            <a:pPr algn="just">
              <a:lnSpc>
                <a:spcPct val="110000"/>
              </a:lnSpc>
              <a:spcBef>
                <a:spcPts val="1000"/>
              </a:spcBef>
              <a:spcAft>
                <a:spcPts val="1000"/>
              </a:spcAft>
            </a:pPr>
            <a:r>
              <a:rPr lang="en-US" sz="1800" dirty="0">
                <a:effectLst/>
                <a:latin typeface="Arial" panose="020B0604020202020204" pitchFamily="34" charset="0"/>
                <a:ea typeface="Calibri" panose="020F0502020204030204" pitchFamily="34" charset="0"/>
                <a:cs typeface="Arial" panose="020B0604020202020204" pitchFamily="34" charset="0"/>
              </a:rPr>
              <a:t>The LoRa Receiver operated at 433MHz for GPRS/GSM data upload. It had a range up to 1 km (tested at 800 m) (Figure 1).</a:t>
            </a:r>
            <a:endParaRPr lang="en-PK"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C276CDD-19C4-9481-1E3E-F42FE82DEC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112" y="3063221"/>
            <a:ext cx="6629170" cy="3080126"/>
          </a:xfrm>
          <a:prstGeom prst="rect">
            <a:avLst/>
          </a:prstGeom>
          <a:noFill/>
        </p:spPr>
      </p:pic>
      <p:sp>
        <p:nvSpPr>
          <p:cNvPr id="4" name="TextBox 3">
            <a:extLst>
              <a:ext uri="{FF2B5EF4-FFF2-40B4-BE49-F238E27FC236}">
                <a16:creationId xmlns:a16="http://schemas.microsoft.com/office/drawing/2014/main" id="{E227A888-F10C-B715-0B79-F83280684BB1}"/>
              </a:ext>
            </a:extLst>
          </p:cNvPr>
          <p:cNvSpPr txBox="1"/>
          <p:nvPr/>
        </p:nvSpPr>
        <p:spPr>
          <a:xfrm>
            <a:off x="2145397" y="6302253"/>
            <a:ext cx="7348491" cy="316049"/>
          </a:xfrm>
          <a:prstGeom prst="rect">
            <a:avLst/>
          </a:prstGeom>
          <a:noFill/>
        </p:spPr>
        <p:txBody>
          <a:bodyPr wrap="square">
            <a:spAutoFit/>
          </a:bodyPr>
          <a:lstStyle/>
          <a:p>
            <a:pPr algn="ctr">
              <a:lnSpc>
                <a:spcPct val="110000"/>
              </a:lnSpc>
              <a:spcBef>
                <a:spcPts val="1000"/>
              </a:spcBef>
              <a:spcAft>
                <a:spcPts val="1000"/>
              </a:spcAft>
            </a:pPr>
            <a:r>
              <a:rPr lang="en-US" sz="1400" b="1" i="1" dirty="0">
                <a:effectLst/>
                <a:latin typeface="Arial" panose="020B0604020202020204" pitchFamily="34" charset="0"/>
                <a:ea typeface="Calibri" panose="020F0502020204030204" pitchFamily="34" charset="0"/>
                <a:cs typeface="Arial" panose="020B0604020202020204" pitchFamily="34" charset="0"/>
              </a:rPr>
              <a:t>Figure 1.</a:t>
            </a:r>
            <a:r>
              <a:rPr lang="en-US" sz="1400" dirty="0">
                <a:effectLst/>
                <a:latin typeface="Arial" panose="020B0604020202020204" pitchFamily="34" charset="0"/>
                <a:ea typeface="Calibri" panose="020F0502020204030204" pitchFamily="34" charset="0"/>
                <a:cs typeface="Arial" panose="020B0604020202020204" pitchFamily="34" charset="0"/>
              </a:rPr>
              <a:t> Smart Soil Moisture Sensor (SSMS) system architecture.</a:t>
            </a:r>
            <a:endParaRPr lang="en-PK"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1769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BD522-993E-45C5-8EC0-2C8526874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
        <p:nvSpPr>
          <p:cNvPr id="87" name="Content Placeholder 3">
            <a:extLst>
              <a:ext uri="{FF2B5EF4-FFF2-40B4-BE49-F238E27FC236}">
                <a16:creationId xmlns:a16="http://schemas.microsoft.com/office/drawing/2014/main" id="{FBD0E40C-77A0-44FA-B5F0-63313148B098}"/>
              </a:ext>
            </a:extLst>
          </p:cNvPr>
          <p:cNvSpPr txBox="1">
            <a:spLocks/>
          </p:cNvSpPr>
          <p:nvPr/>
        </p:nvSpPr>
        <p:spPr>
          <a:xfrm>
            <a:off x="641254" y="291257"/>
            <a:ext cx="6301076" cy="482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yriad Pr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B050"/>
                </a:solidFill>
                <a:latin typeface="Times New Roman" panose="02020603050405020304" pitchFamily="18" charset="0"/>
                <a:cs typeface="Arial" panose="020B0604020202020204" pitchFamily="34" charset="0"/>
              </a:rPr>
              <a:t>MATERIALS &amp; METHODS (Cont.):</a:t>
            </a:r>
          </a:p>
        </p:txBody>
      </p:sp>
      <p:sp>
        <p:nvSpPr>
          <p:cNvPr id="9" name="TextBox 8">
            <a:extLst>
              <a:ext uri="{FF2B5EF4-FFF2-40B4-BE49-F238E27FC236}">
                <a16:creationId xmlns:a16="http://schemas.microsoft.com/office/drawing/2014/main" id="{C925C89C-0425-A14C-EE55-91E54D8D7E5A}"/>
              </a:ext>
            </a:extLst>
          </p:cNvPr>
          <p:cNvSpPr txBox="1"/>
          <p:nvPr/>
        </p:nvSpPr>
        <p:spPr>
          <a:xfrm>
            <a:off x="641253" y="930468"/>
            <a:ext cx="11157169" cy="5405775"/>
          </a:xfrm>
          <a:prstGeom prst="rect">
            <a:avLst/>
          </a:prstGeom>
          <a:noFill/>
        </p:spPr>
        <p:txBody>
          <a:bodyPr wrap="square">
            <a:spAutoFit/>
          </a:bodyPr>
          <a:lstStyle/>
          <a:p>
            <a:pPr algn="just">
              <a:lnSpc>
                <a:spcPct val="115000"/>
              </a:lnSpc>
              <a:spcBef>
                <a:spcPts val="1000"/>
              </a:spcBef>
              <a:spcAft>
                <a:spcPts val="1000"/>
              </a:spcAft>
            </a:pPr>
            <a:r>
              <a:rPr lang="en-US" sz="1600" b="1" dirty="0">
                <a:effectLst/>
                <a:latin typeface="Arial" panose="020B0604020202020204" pitchFamily="34" charset="0"/>
                <a:ea typeface="Calibri" panose="020F0502020204030204" pitchFamily="34" charset="0"/>
              </a:rPr>
              <a:t>Irrigation Scheduling</a:t>
            </a:r>
            <a:endParaRPr lang="en-PK" sz="1600" b="1" dirty="0">
              <a:effectLst/>
              <a:latin typeface="Arial" panose="020B0604020202020204" pitchFamily="34" charset="0"/>
              <a:ea typeface="Calibri" panose="020F0502020204030204" pitchFamily="34" charset="0"/>
            </a:endParaRPr>
          </a:p>
          <a:p>
            <a:pPr marL="285750" indent="-285750" algn="just">
              <a:lnSpc>
                <a:spcPct val="110000"/>
              </a:lnSpc>
              <a:spcBef>
                <a:spcPts val="1000"/>
              </a:spcBef>
              <a:spcAft>
                <a:spcPts val="1000"/>
              </a:spcAft>
              <a:buFont typeface="Wingdings" panose="05000000000000000000" pitchFamily="2" charset="2"/>
              <a:buChar char="v"/>
            </a:pPr>
            <a:r>
              <a:rPr lang="en-US" sz="1600" dirty="0">
                <a:effectLst/>
                <a:latin typeface="Arial" panose="020B0604020202020204" pitchFamily="34" charset="0"/>
                <a:ea typeface="Calibri" panose="020F0502020204030204" pitchFamily="34" charset="0"/>
                <a:cs typeface="Arial" panose="020B0604020202020204" pitchFamily="34" charset="0"/>
              </a:rPr>
              <a:t>Soil water potential values, measured at various depths, were averaged using the weighted mean to reflect the content of the rooting zone. </a:t>
            </a:r>
          </a:p>
          <a:p>
            <a:pPr marL="285750" indent="-285750" algn="just">
              <a:lnSpc>
                <a:spcPct val="110000"/>
              </a:lnSpc>
              <a:spcBef>
                <a:spcPts val="1000"/>
              </a:spcBef>
              <a:spcAft>
                <a:spcPts val="1000"/>
              </a:spcAft>
              <a:buFont typeface="Wingdings" panose="05000000000000000000" pitchFamily="2" charset="2"/>
              <a:buChar char="v"/>
            </a:pPr>
            <a:r>
              <a:rPr lang="en-US" sz="1600" dirty="0">
                <a:latin typeface="Arial" panose="020B0604020202020204" pitchFamily="34" charset="0"/>
                <a:ea typeface="Calibri" panose="020F0502020204030204" pitchFamily="34" charset="0"/>
                <a:cs typeface="Arial" panose="020B0604020202020204" pitchFamily="34" charset="0"/>
              </a:rPr>
              <a:t>Soil-water </a:t>
            </a:r>
            <a:r>
              <a:rPr lang="en-US" sz="1600" dirty="0">
                <a:effectLst/>
                <a:latin typeface="Arial" panose="020B0604020202020204" pitchFamily="34" charset="0"/>
                <a:ea typeface="Calibri" panose="020F0502020204030204" pitchFamily="34" charset="0"/>
                <a:cs typeface="Arial" panose="020B0604020202020204" pitchFamily="34" charset="0"/>
              </a:rPr>
              <a:t>initiated irrigation events when any of the SSMS readings approached the threshold level for a sugarcane crop at either location. </a:t>
            </a:r>
            <a:endParaRPr lang="en-PK"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0000"/>
              </a:lnSpc>
              <a:spcAft>
                <a:spcPts val="1000"/>
              </a:spcAft>
            </a:pPr>
            <a:r>
              <a:rPr lang="en-US" sz="1600" b="1" dirty="0">
                <a:effectLst/>
                <a:latin typeface="Arial" panose="020B0604020202020204" pitchFamily="34" charset="0"/>
                <a:ea typeface="Calibri" panose="020F0502020204030204" pitchFamily="34" charset="0"/>
              </a:rPr>
              <a:t>Installation</a:t>
            </a:r>
            <a:endParaRPr lang="en-PK" sz="1600" b="1" dirty="0">
              <a:effectLst/>
              <a:latin typeface="Arial" panose="020B0604020202020204" pitchFamily="34" charset="0"/>
              <a:ea typeface="Calibri" panose="020F0502020204030204" pitchFamily="34" charset="0"/>
            </a:endParaRPr>
          </a:p>
          <a:p>
            <a:pPr marL="285750" indent="-285750" algn="just">
              <a:lnSpc>
                <a:spcPct val="110000"/>
              </a:lnSpc>
              <a:spcBef>
                <a:spcPts val="1000"/>
              </a:spcBef>
              <a:spcAft>
                <a:spcPts val="1000"/>
              </a:spcAft>
              <a:buFont typeface="Wingdings" panose="05000000000000000000" pitchFamily="2" charset="2"/>
              <a:buChar char="v"/>
            </a:pPr>
            <a:r>
              <a:rPr lang="en-US" sz="1600" dirty="0">
                <a:effectLst/>
                <a:latin typeface="Arial" panose="020B0604020202020204" pitchFamily="34" charset="0"/>
                <a:ea typeface="Calibri" panose="020F0502020204030204" pitchFamily="34" charset="0"/>
                <a:cs typeface="Arial" panose="020B0604020202020204" pitchFamily="34" charset="0"/>
              </a:rPr>
              <a:t>Sensors were buried in the soil at depth of 15-20 cm and 15-30 cm where most of the sugarcane roots were present. Two wireless SSMS nodes were installed at the SSM site and one node at the BFSML site. </a:t>
            </a:r>
          </a:p>
          <a:p>
            <a:pPr marL="285750" indent="-285750" algn="just">
              <a:lnSpc>
                <a:spcPct val="110000"/>
              </a:lnSpc>
              <a:spcBef>
                <a:spcPts val="1000"/>
              </a:spcBef>
              <a:spcAft>
                <a:spcPts val="1000"/>
              </a:spcAft>
              <a:buFont typeface="Wingdings" panose="05000000000000000000" pitchFamily="2" charset="2"/>
              <a:buChar char="v"/>
            </a:pPr>
            <a:r>
              <a:rPr lang="en-US" sz="1600" dirty="0">
                <a:effectLst/>
                <a:latin typeface="Arial" panose="020B0604020202020204" pitchFamily="34" charset="0"/>
                <a:ea typeface="Calibri" panose="020F0502020204030204" pitchFamily="34" charset="0"/>
                <a:cs typeface="Arial" panose="020B0604020202020204" pitchFamily="34" charset="0"/>
              </a:rPr>
              <a:t>Soil-moisture contents, at field capacity and permanent wilting points, were determined from soil-water characteristic curves and were approximately 26% and 14% for the sandy loam, and 28% and 16% for a clay loam, respectively. </a:t>
            </a:r>
            <a:endParaRPr lang="en-PK"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0000"/>
              </a:lnSpc>
              <a:spcAft>
                <a:spcPts val="1000"/>
              </a:spcAft>
            </a:pPr>
            <a:r>
              <a:rPr lang="en-US" sz="1600" b="1" dirty="0">
                <a:effectLst/>
                <a:latin typeface="Arial" panose="020B0604020202020204" pitchFamily="34" charset="0"/>
                <a:ea typeface="Calibri" panose="020F0502020204030204" pitchFamily="34" charset="0"/>
              </a:rPr>
              <a:t>Harvesting</a:t>
            </a:r>
            <a:endParaRPr lang="en-PK" sz="1600" b="1" dirty="0">
              <a:effectLst/>
              <a:latin typeface="Arial" panose="020B0604020202020204" pitchFamily="34" charset="0"/>
              <a:ea typeface="Calibri" panose="020F0502020204030204" pitchFamily="34" charset="0"/>
            </a:endParaRPr>
          </a:p>
          <a:p>
            <a:pPr marL="285750" indent="-285750" algn="just">
              <a:lnSpc>
                <a:spcPct val="110000"/>
              </a:lnSpc>
              <a:spcBef>
                <a:spcPts val="1000"/>
              </a:spcBef>
              <a:spcAft>
                <a:spcPts val="1000"/>
              </a:spcAft>
              <a:buFont typeface="Wingdings" panose="05000000000000000000" pitchFamily="2" charset="2"/>
              <a:buChar char="v"/>
            </a:pPr>
            <a:r>
              <a:rPr lang="en-US" sz="1600" dirty="0">
                <a:effectLst/>
                <a:latin typeface="Arial" panose="020B0604020202020204" pitchFamily="34" charset="0"/>
                <a:ea typeface="Calibri" panose="020F0502020204030204" pitchFamily="34" charset="0"/>
                <a:cs typeface="Arial" panose="020B0604020202020204" pitchFamily="34" charset="0"/>
              </a:rPr>
              <a:t>The sugarcane within designated plots at the trial sites was harvested manually 13 months after planting and weighed. </a:t>
            </a:r>
          </a:p>
          <a:p>
            <a:pPr marL="285750" indent="-285750" algn="just">
              <a:lnSpc>
                <a:spcPct val="110000"/>
              </a:lnSpc>
              <a:spcBef>
                <a:spcPts val="1000"/>
              </a:spcBef>
              <a:spcAft>
                <a:spcPts val="1000"/>
              </a:spcAft>
              <a:buFont typeface="Wingdings" panose="05000000000000000000" pitchFamily="2" charset="2"/>
              <a:buChar char="v"/>
            </a:pPr>
            <a:r>
              <a:rPr lang="en-US" sz="1600" dirty="0">
                <a:effectLst/>
                <a:latin typeface="Arial" panose="020B0604020202020204" pitchFamily="34" charset="0"/>
                <a:ea typeface="Calibri" panose="020F0502020204030204" pitchFamily="34" charset="0"/>
                <a:cs typeface="Arial" panose="020B0604020202020204" pitchFamily="34" charset="0"/>
              </a:rPr>
              <a:t>The number of irrigations and amount of rainfall at each site were determined with and without the SSMSs. </a:t>
            </a:r>
            <a:endParaRPr lang="en-PK"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19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BD522-993E-45C5-8EC0-2C8526874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
        <p:nvSpPr>
          <p:cNvPr id="87" name="Content Placeholder 3">
            <a:extLst>
              <a:ext uri="{FF2B5EF4-FFF2-40B4-BE49-F238E27FC236}">
                <a16:creationId xmlns:a16="http://schemas.microsoft.com/office/drawing/2014/main" id="{FBD0E40C-77A0-44FA-B5F0-63313148B098}"/>
              </a:ext>
            </a:extLst>
          </p:cNvPr>
          <p:cNvSpPr txBox="1">
            <a:spLocks/>
          </p:cNvSpPr>
          <p:nvPr/>
        </p:nvSpPr>
        <p:spPr>
          <a:xfrm>
            <a:off x="641254" y="317773"/>
            <a:ext cx="6301076" cy="482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yriad Pr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1">
                    <a:lumMod val="50000"/>
                  </a:schemeClr>
                </a:solidFill>
                <a:latin typeface="Times New Roman" panose="02020603050405020304" pitchFamily="18" charset="0"/>
                <a:cs typeface="Arial" panose="020B0604020202020204" pitchFamily="34" charset="0"/>
              </a:rPr>
              <a:t>RESULTS:</a:t>
            </a:r>
          </a:p>
        </p:txBody>
      </p:sp>
      <p:sp>
        <p:nvSpPr>
          <p:cNvPr id="9" name="TextBox 8">
            <a:extLst>
              <a:ext uri="{FF2B5EF4-FFF2-40B4-BE49-F238E27FC236}">
                <a16:creationId xmlns:a16="http://schemas.microsoft.com/office/drawing/2014/main" id="{C925C89C-0425-A14C-EE55-91E54D8D7E5A}"/>
              </a:ext>
            </a:extLst>
          </p:cNvPr>
          <p:cNvSpPr txBox="1"/>
          <p:nvPr/>
        </p:nvSpPr>
        <p:spPr>
          <a:xfrm>
            <a:off x="641254" y="1215216"/>
            <a:ext cx="10543580" cy="4805803"/>
          </a:xfrm>
          <a:prstGeom prst="rect">
            <a:avLst/>
          </a:prstGeom>
          <a:noFill/>
        </p:spPr>
        <p:txBody>
          <a:bodyPr wrap="square">
            <a:spAutoFit/>
          </a:bodyPr>
          <a:lstStyle/>
          <a:p>
            <a:pPr marL="285750" indent="-285750" algn="just">
              <a:lnSpc>
                <a:spcPct val="110000"/>
              </a:lnSpc>
              <a:spcBef>
                <a:spcPts val="1000"/>
              </a:spcBef>
              <a:spcAft>
                <a:spcPts val="1000"/>
              </a:spcAft>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cs typeface="Arial" panose="020B0604020202020204" pitchFamily="34" charset="0"/>
              </a:rPr>
              <a:t>Soil moisture classes and ‘threshold’ values (Figure 2) were determined for the sandy loam and clay loam soils. Two scenarios were presented for irrigation scheduling for sugarcane grown on sandy loam and clay loam soils at the two locations. </a:t>
            </a:r>
          </a:p>
          <a:p>
            <a:pPr marL="285750" indent="-285750" algn="just">
              <a:lnSpc>
                <a:spcPct val="110000"/>
              </a:lnSpc>
              <a:spcBef>
                <a:spcPts val="1000"/>
              </a:spcBef>
              <a:spcAft>
                <a:spcPts val="1000"/>
              </a:spcAft>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cs typeface="Arial" panose="020B0604020202020204" pitchFamily="34" charset="0"/>
              </a:rPr>
              <a:t>Real-time soil matric potentials from SSMS sensors placed at 15-20 cm and 25-30 cm depths, cumulative rainfall, and cumulative irrigation during the growing season for sandy loam and clay loam soils are shown in Figures 3-5. Soil matric potentials from SSMS readings in both soils decreased with irrigation and rainfall events.</a:t>
            </a:r>
            <a:r>
              <a:rPr lang="en-US" sz="1800" b="1" dirty="0">
                <a:effectLst/>
                <a:latin typeface="Arial" panose="020B0604020202020204" pitchFamily="34" charset="0"/>
                <a:ea typeface="Calibri" panose="020F0502020204030204" pitchFamily="34" charset="0"/>
                <a:cs typeface="Arial" panose="020B0604020202020204" pitchFamily="34" charset="0"/>
              </a:rPr>
              <a:t> </a:t>
            </a:r>
          </a:p>
          <a:p>
            <a:pPr marL="285750" indent="-285750" algn="just">
              <a:lnSpc>
                <a:spcPct val="110000"/>
              </a:lnSpc>
              <a:spcBef>
                <a:spcPts val="1000"/>
              </a:spcBef>
              <a:spcAft>
                <a:spcPts val="1000"/>
              </a:spcAft>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cs typeface="Arial" panose="020B0604020202020204" pitchFamily="34" charset="0"/>
              </a:rPr>
              <a:t>Our findings, coupled with previous research studies, indicated that soil-moisture sensors were reliable and useful tools for measuring soil-water potentials under various field conditions and scheduling irrigation more efficiently (Irmak </a:t>
            </a:r>
            <a:r>
              <a:rPr lang="en-US" sz="1800" i="1" dirty="0">
                <a:effectLst/>
                <a:latin typeface="Arial" panose="020B0604020202020204" pitchFamily="34" charset="0"/>
                <a:ea typeface="Calibri" panose="020F0502020204030204" pitchFamily="34" charset="0"/>
                <a:cs typeface="Arial" panose="020B0604020202020204" pitchFamily="34" charset="0"/>
              </a:rPr>
              <a:t>et al.</a:t>
            </a:r>
            <a:r>
              <a:rPr lang="en-US" sz="1800" dirty="0">
                <a:effectLst/>
                <a:latin typeface="Arial" panose="020B0604020202020204" pitchFamily="34" charset="0"/>
                <a:ea typeface="Calibri" panose="020F0502020204030204" pitchFamily="34" charset="0"/>
                <a:cs typeface="Arial" panose="020B0604020202020204" pitchFamily="34" charset="0"/>
              </a:rPr>
              <a:t> 2001; </a:t>
            </a:r>
            <a:r>
              <a:rPr lang="en-US" sz="1800" dirty="0" err="1">
                <a:effectLst/>
                <a:latin typeface="Arial" panose="020B0604020202020204" pitchFamily="34" charset="0"/>
                <a:ea typeface="Calibri" panose="020F0502020204030204" pitchFamily="34" charset="0"/>
                <a:cs typeface="Arial" panose="020B0604020202020204" pitchFamily="34" charset="0"/>
              </a:rPr>
              <a:t>Nollz</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i="1" dirty="0">
                <a:effectLst/>
                <a:latin typeface="Arial" panose="020B0604020202020204" pitchFamily="34" charset="0"/>
                <a:ea typeface="Calibri" panose="020F0502020204030204" pitchFamily="34" charset="0"/>
                <a:cs typeface="Arial" panose="020B0604020202020204" pitchFamily="34" charset="0"/>
              </a:rPr>
              <a:t>et al.</a:t>
            </a:r>
            <a:r>
              <a:rPr lang="en-US" sz="1800" dirty="0">
                <a:effectLst/>
                <a:latin typeface="Arial" panose="020B0604020202020204" pitchFamily="34" charset="0"/>
                <a:ea typeface="Calibri" panose="020F0502020204030204" pitchFamily="34" charset="0"/>
                <a:cs typeface="Arial" panose="020B0604020202020204" pitchFamily="34" charset="0"/>
              </a:rPr>
              <a:t> 2013). </a:t>
            </a:r>
          </a:p>
          <a:p>
            <a:pPr marL="285750" indent="-285750" algn="just">
              <a:lnSpc>
                <a:spcPct val="110000"/>
              </a:lnSpc>
              <a:spcBef>
                <a:spcPts val="1000"/>
              </a:spcBef>
              <a:spcAft>
                <a:spcPts val="1000"/>
              </a:spcAft>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cs typeface="Arial" panose="020B0604020202020204" pitchFamily="34" charset="0"/>
              </a:rPr>
              <a:t>Our findings are consistent with those of </a:t>
            </a:r>
            <a:r>
              <a:rPr lang="en-US" sz="1800" dirty="0" err="1">
                <a:effectLst/>
                <a:latin typeface="Arial" panose="020B0604020202020204" pitchFamily="34" charset="0"/>
                <a:ea typeface="Calibri" panose="020F0502020204030204" pitchFamily="34" charset="0"/>
                <a:cs typeface="Arial" panose="020B0604020202020204" pitchFamily="34" charset="0"/>
              </a:rPr>
              <a:t>Vellidis</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i="1" dirty="0">
                <a:effectLst/>
                <a:latin typeface="Arial" panose="020B0604020202020204" pitchFamily="34" charset="0"/>
                <a:ea typeface="Calibri" panose="020F0502020204030204" pitchFamily="34" charset="0"/>
                <a:cs typeface="Arial" panose="020B0604020202020204" pitchFamily="34" charset="0"/>
              </a:rPr>
              <a:t>et al.</a:t>
            </a:r>
            <a:r>
              <a:rPr lang="en-US" sz="1800" dirty="0">
                <a:effectLst/>
                <a:latin typeface="Arial" panose="020B0604020202020204" pitchFamily="34" charset="0"/>
                <a:ea typeface="Calibri" panose="020F0502020204030204" pitchFamily="34" charset="0"/>
                <a:cs typeface="Arial" panose="020B0604020202020204" pitchFamily="34" charset="0"/>
              </a:rPr>
              <a:t> (2008) and Mafuta </a:t>
            </a:r>
            <a:r>
              <a:rPr lang="en-US" sz="1800" i="1" dirty="0">
                <a:effectLst/>
                <a:latin typeface="Arial" panose="020B0604020202020204" pitchFamily="34" charset="0"/>
                <a:ea typeface="Calibri" panose="020F0502020204030204" pitchFamily="34" charset="0"/>
                <a:cs typeface="Arial" panose="020B0604020202020204" pitchFamily="34" charset="0"/>
              </a:rPr>
              <a:t>et al.</a:t>
            </a:r>
            <a:r>
              <a:rPr lang="en-US" sz="1800" dirty="0">
                <a:effectLst/>
                <a:latin typeface="Arial" panose="020B0604020202020204" pitchFamily="34" charset="0"/>
                <a:ea typeface="Calibri" panose="020F0502020204030204" pitchFamily="34" charset="0"/>
                <a:cs typeface="Arial" panose="020B0604020202020204" pitchFamily="34" charset="0"/>
              </a:rPr>
              <a:t> (2013) who reported that smart sensors have real potential to monitor accurately the moisture content in soils and determine irrigation management practices.</a:t>
            </a:r>
            <a:endParaRPr lang="en-PK"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8237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DEAEA9-02EE-77A7-40EF-F2A7D72BB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pic>
        <p:nvPicPr>
          <p:cNvPr id="5" name="Picture 4">
            <a:extLst>
              <a:ext uri="{FF2B5EF4-FFF2-40B4-BE49-F238E27FC236}">
                <a16:creationId xmlns:a16="http://schemas.microsoft.com/office/drawing/2014/main" id="{6161F6A3-073C-D8DD-2FCD-44BCA38A64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65" y="196306"/>
            <a:ext cx="4491022" cy="2757997"/>
          </a:xfrm>
          <a:prstGeom prst="rect">
            <a:avLst/>
          </a:prstGeom>
          <a:noFill/>
          <a:ln>
            <a:noFill/>
          </a:ln>
        </p:spPr>
      </p:pic>
      <p:pic>
        <p:nvPicPr>
          <p:cNvPr id="8" name="Picture 7">
            <a:extLst>
              <a:ext uri="{FF2B5EF4-FFF2-40B4-BE49-F238E27FC236}">
                <a16:creationId xmlns:a16="http://schemas.microsoft.com/office/drawing/2014/main" id="{06670EE2-93F7-5933-E47E-3C517C175738}"/>
              </a:ext>
            </a:extLst>
          </p:cNvPr>
          <p:cNvPicPr>
            <a:picLocks noChangeAspect="1"/>
          </p:cNvPicPr>
          <p:nvPr/>
        </p:nvPicPr>
        <p:blipFill rotWithShape="1">
          <a:blip r:embed="rId4">
            <a:extLst>
              <a:ext uri="{28A0092B-C50C-407E-A947-70E740481C1C}">
                <a14:useLocalDpi xmlns:a14="http://schemas.microsoft.com/office/drawing/2010/main" val="0"/>
              </a:ext>
            </a:extLst>
          </a:blip>
          <a:srcRect b="2336"/>
          <a:stretch/>
        </p:blipFill>
        <p:spPr bwMode="auto">
          <a:xfrm>
            <a:off x="4470880" y="2208363"/>
            <a:ext cx="6913123" cy="4011280"/>
          </a:xfrm>
          <a:prstGeom prst="rect">
            <a:avLst/>
          </a:prstGeom>
          <a:noFill/>
        </p:spPr>
      </p:pic>
      <p:sp>
        <p:nvSpPr>
          <p:cNvPr id="9" name="TextBox 8">
            <a:extLst>
              <a:ext uri="{FF2B5EF4-FFF2-40B4-BE49-F238E27FC236}">
                <a16:creationId xmlns:a16="http://schemas.microsoft.com/office/drawing/2014/main" id="{EBD0A046-9B68-FE8D-9E32-F00EB23490C3}"/>
              </a:ext>
            </a:extLst>
          </p:cNvPr>
          <p:cNvSpPr txBox="1"/>
          <p:nvPr/>
        </p:nvSpPr>
        <p:spPr>
          <a:xfrm>
            <a:off x="4934309" y="6252185"/>
            <a:ext cx="6742671" cy="503408"/>
          </a:xfrm>
          <a:prstGeom prst="rect">
            <a:avLst/>
          </a:prstGeom>
          <a:noFill/>
        </p:spPr>
        <p:txBody>
          <a:bodyPr wrap="square">
            <a:spAutoFit/>
          </a:bodyPr>
          <a:lstStyle/>
          <a:p>
            <a:pPr>
              <a:lnSpc>
                <a:spcPct val="115000"/>
              </a:lnSpc>
              <a:spcAft>
                <a:spcPts val="1000"/>
              </a:spcAft>
            </a:pPr>
            <a:r>
              <a:rPr lang="en-US" sz="1200" b="1" dirty="0">
                <a:effectLst/>
                <a:latin typeface="Arial" panose="020B0604020202020204" pitchFamily="34" charset="0"/>
                <a:ea typeface="Calibri" panose="020F0502020204030204" pitchFamily="34" charset="0"/>
                <a:cs typeface="Arial" panose="020B0604020202020204" pitchFamily="34" charset="0"/>
              </a:rPr>
              <a:t>Figure 3. </a:t>
            </a:r>
            <a:r>
              <a:rPr lang="en-US" sz="1200" dirty="0">
                <a:effectLst/>
                <a:latin typeface="Arial" panose="020B0604020202020204" pitchFamily="34" charset="0"/>
                <a:ea typeface="Calibri" panose="020F0502020204030204" pitchFamily="34" charset="0"/>
                <a:cs typeface="Arial" panose="020B0604020202020204" pitchFamily="34" charset="0"/>
              </a:rPr>
              <a:t>Soil matric potential from the SSMS sensors at soil depths of 15-20 cm and 25-30 cm, cumulative rainfall, and irrigation during the 2019-20 season for the sandy loam soil.</a:t>
            </a:r>
            <a:endParaRPr lang="en-PK"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A2FAE09-DAA8-0458-AE6A-CD3EF4628687}"/>
              </a:ext>
            </a:extLst>
          </p:cNvPr>
          <p:cNvSpPr txBox="1"/>
          <p:nvPr/>
        </p:nvSpPr>
        <p:spPr>
          <a:xfrm>
            <a:off x="489844" y="2975625"/>
            <a:ext cx="3981035" cy="469167"/>
          </a:xfrm>
          <a:prstGeom prst="rect">
            <a:avLst/>
          </a:prstGeom>
          <a:noFill/>
        </p:spPr>
        <p:txBody>
          <a:bodyPr wrap="square">
            <a:spAutoFit/>
          </a:bodyPr>
          <a:lstStyle/>
          <a:p>
            <a:pPr>
              <a:lnSpc>
                <a:spcPct val="115000"/>
              </a:lnSpc>
              <a:spcAft>
                <a:spcPts val="1000"/>
              </a:spcAft>
            </a:pPr>
            <a:r>
              <a:rPr lang="en-US" sz="1100" b="1" dirty="0">
                <a:effectLst/>
                <a:latin typeface="Arial" panose="020B0604020202020204" pitchFamily="34" charset="0"/>
                <a:ea typeface="Calibri" panose="020F0502020204030204" pitchFamily="34" charset="0"/>
                <a:cs typeface="Arial" panose="020B0604020202020204" pitchFamily="34" charset="0"/>
              </a:rPr>
              <a:t>Figure 2. </a:t>
            </a:r>
            <a:r>
              <a:rPr lang="en-US" sz="1100" dirty="0">
                <a:effectLst/>
                <a:latin typeface="Arial" panose="020B0604020202020204" pitchFamily="34" charset="0"/>
                <a:ea typeface="Calibri" panose="020F0502020204030204" pitchFamily="34" charset="0"/>
                <a:cs typeface="Arial" panose="020B0604020202020204" pitchFamily="34" charset="0"/>
              </a:rPr>
              <a:t>Different water levels in soil-water content (</a:t>
            </a:r>
            <a:r>
              <a:rPr lang="en-US" sz="1100" dirty="0" err="1">
                <a:effectLst/>
                <a:latin typeface="Arial" panose="020B0604020202020204" pitchFamily="34" charset="0"/>
                <a:ea typeface="Calibri" panose="020F0502020204030204" pitchFamily="34" charset="0"/>
                <a:cs typeface="Arial" panose="020B0604020202020204" pitchFamily="34" charset="0"/>
              </a:rPr>
              <a:t>Yonts</a:t>
            </a:r>
            <a:r>
              <a:rPr lang="en-US" sz="1100" dirty="0">
                <a:effectLst/>
                <a:latin typeface="Arial" panose="020B0604020202020204" pitchFamily="34" charset="0"/>
                <a:ea typeface="Calibri" panose="020F0502020204030204" pitchFamily="34" charset="0"/>
                <a:cs typeface="Arial" panose="020B0604020202020204" pitchFamily="34" charset="0"/>
              </a:rPr>
              <a:t> et al. 2011)</a:t>
            </a:r>
            <a:endParaRPr lang="en-PK"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1855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DEAEA9-02EE-77A7-40EF-F2A7D72BB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pic>
        <p:nvPicPr>
          <p:cNvPr id="2" name="Picture 1">
            <a:extLst>
              <a:ext uri="{FF2B5EF4-FFF2-40B4-BE49-F238E27FC236}">
                <a16:creationId xmlns:a16="http://schemas.microsoft.com/office/drawing/2014/main" id="{A706C654-E103-B248-E78F-361548D8AA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079" y="213557"/>
            <a:ext cx="6717770" cy="2978215"/>
          </a:xfrm>
          <a:prstGeom prst="rect">
            <a:avLst/>
          </a:prstGeom>
          <a:noFill/>
          <a:ln>
            <a:noFill/>
          </a:ln>
        </p:spPr>
      </p:pic>
      <p:sp>
        <p:nvSpPr>
          <p:cNvPr id="4" name="TextBox 3">
            <a:extLst>
              <a:ext uri="{FF2B5EF4-FFF2-40B4-BE49-F238E27FC236}">
                <a16:creationId xmlns:a16="http://schemas.microsoft.com/office/drawing/2014/main" id="{9040FF3A-B4AC-0C7D-E1FF-A477F3500815}"/>
              </a:ext>
            </a:extLst>
          </p:cNvPr>
          <p:cNvSpPr txBox="1"/>
          <p:nvPr/>
        </p:nvSpPr>
        <p:spPr>
          <a:xfrm>
            <a:off x="569343" y="3191772"/>
            <a:ext cx="6305864" cy="469167"/>
          </a:xfrm>
          <a:prstGeom prst="rect">
            <a:avLst/>
          </a:prstGeom>
          <a:noFill/>
        </p:spPr>
        <p:txBody>
          <a:bodyPr wrap="square">
            <a:spAutoFit/>
          </a:bodyPr>
          <a:lstStyle/>
          <a:p>
            <a:pPr>
              <a:lnSpc>
                <a:spcPct val="115000"/>
              </a:lnSpc>
              <a:spcAft>
                <a:spcPts val="1000"/>
              </a:spcAft>
            </a:pPr>
            <a:r>
              <a:rPr lang="en-US" sz="1100" b="1" dirty="0">
                <a:effectLst/>
                <a:latin typeface="Arial" panose="020B0604020202020204" pitchFamily="34" charset="0"/>
                <a:ea typeface="Calibri" panose="020F0502020204030204" pitchFamily="34" charset="0"/>
                <a:cs typeface="Arial" panose="020B0604020202020204" pitchFamily="34" charset="0"/>
              </a:rPr>
              <a:t>Figure 4. </a:t>
            </a:r>
            <a:r>
              <a:rPr lang="en-US" sz="1100" dirty="0">
                <a:effectLst/>
                <a:latin typeface="Arial" panose="020B0604020202020204" pitchFamily="34" charset="0"/>
                <a:ea typeface="Calibri" panose="020F0502020204030204" pitchFamily="34" charset="0"/>
                <a:cs typeface="Arial" panose="020B0604020202020204" pitchFamily="34" charset="0"/>
              </a:rPr>
              <a:t>Soil matric potential from the SSMS sensors at soil depth of 15-20 cm and 25-30 cm, cumulative rainfall, and irrigation during the 2020-21 season for the sandy loam soil.</a:t>
            </a:r>
            <a:endParaRPr lang="en-PK"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D6A4D19-AE80-D13B-AFA8-1979860F95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8598" y="3635467"/>
            <a:ext cx="6450155" cy="2615272"/>
          </a:xfrm>
          <a:prstGeom prst="rect">
            <a:avLst/>
          </a:prstGeom>
          <a:noFill/>
          <a:ln>
            <a:noFill/>
          </a:ln>
        </p:spPr>
      </p:pic>
      <p:sp>
        <p:nvSpPr>
          <p:cNvPr id="12" name="TextBox 11">
            <a:extLst>
              <a:ext uri="{FF2B5EF4-FFF2-40B4-BE49-F238E27FC236}">
                <a16:creationId xmlns:a16="http://schemas.microsoft.com/office/drawing/2014/main" id="{85D377D0-C1B6-4A82-4F55-A48BF30F7664}"/>
              </a:ext>
            </a:extLst>
          </p:cNvPr>
          <p:cNvSpPr txBox="1"/>
          <p:nvPr/>
        </p:nvSpPr>
        <p:spPr>
          <a:xfrm>
            <a:off x="5055079" y="6308049"/>
            <a:ext cx="6314528" cy="469167"/>
          </a:xfrm>
          <a:prstGeom prst="rect">
            <a:avLst/>
          </a:prstGeom>
          <a:noFill/>
        </p:spPr>
        <p:txBody>
          <a:bodyPr wrap="square">
            <a:spAutoFit/>
          </a:bodyPr>
          <a:lstStyle/>
          <a:p>
            <a:pPr>
              <a:lnSpc>
                <a:spcPct val="115000"/>
              </a:lnSpc>
              <a:spcAft>
                <a:spcPts val="1000"/>
              </a:spcAft>
            </a:pPr>
            <a:r>
              <a:rPr lang="en-US" sz="1100" b="1" dirty="0">
                <a:effectLst/>
                <a:latin typeface="Arial" panose="020B0604020202020204" pitchFamily="34" charset="0"/>
                <a:ea typeface="Calibri" panose="020F0502020204030204" pitchFamily="34" charset="0"/>
                <a:cs typeface="Arial" panose="020B0604020202020204" pitchFamily="34" charset="0"/>
              </a:rPr>
              <a:t>Figure 5. </a:t>
            </a:r>
            <a:r>
              <a:rPr lang="en-US" sz="1100" dirty="0">
                <a:effectLst/>
                <a:latin typeface="Arial" panose="020B0604020202020204" pitchFamily="34" charset="0"/>
                <a:ea typeface="Calibri" panose="020F0502020204030204" pitchFamily="34" charset="0"/>
                <a:cs typeface="Arial" panose="020B0604020202020204" pitchFamily="34" charset="0"/>
              </a:rPr>
              <a:t>Soil matric potential from SSMS sensors at soil depth of 15-20 cm, cumulative rainfall, and irrigation during the 2020-21 season for the clay loam soil.</a:t>
            </a:r>
            <a:endParaRPr lang="en-PK"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456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BD522-993E-45C5-8EC0-2C8526874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15" y="230811"/>
            <a:ext cx="1513865" cy="426441"/>
          </a:xfrm>
          <a:prstGeom prst="rect">
            <a:avLst/>
          </a:prstGeom>
        </p:spPr>
      </p:pic>
      <p:sp>
        <p:nvSpPr>
          <p:cNvPr id="87" name="Content Placeholder 3">
            <a:extLst>
              <a:ext uri="{FF2B5EF4-FFF2-40B4-BE49-F238E27FC236}">
                <a16:creationId xmlns:a16="http://schemas.microsoft.com/office/drawing/2014/main" id="{FBD0E40C-77A0-44FA-B5F0-63313148B098}"/>
              </a:ext>
            </a:extLst>
          </p:cNvPr>
          <p:cNvSpPr txBox="1">
            <a:spLocks/>
          </p:cNvSpPr>
          <p:nvPr/>
        </p:nvSpPr>
        <p:spPr>
          <a:xfrm>
            <a:off x="641254" y="291257"/>
            <a:ext cx="6301076" cy="482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yriad Pr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1">
                    <a:lumMod val="50000"/>
                  </a:schemeClr>
                </a:solidFill>
                <a:latin typeface="Times New Roman" panose="02020603050405020304" pitchFamily="18" charset="0"/>
                <a:cs typeface="Arial" panose="020B0604020202020204" pitchFamily="34" charset="0"/>
              </a:rPr>
              <a:t>RESULTS (Conti.):</a:t>
            </a:r>
          </a:p>
        </p:txBody>
      </p:sp>
      <p:sp>
        <p:nvSpPr>
          <p:cNvPr id="10" name="TextBox 9">
            <a:extLst>
              <a:ext uri="{FF2B5EF4-FFF2-40B4-BE49-F238E27FC236}">
                <a16:creationId xmlns:a16="http://schemas.microsoft.com/office/drawing/2014/main" id="{E8950126-75E3-8315-7996-8A5AEDD94979}"/>
              </a:ext>
            </a:extLst>
          </p:cNvPr>
          <p:cNvSpPr txBox="1"/>
          <p:nvPr/>
        </p:nvSpPr>
        <p:spPr>
          <a:xfrm>
            <a:off x="569057" y="1097190"/>
            <a:ext cx="11107923" cy="5062283"/>
          </a:xfrm>
          <a:prstGeom prst="rect">
            <a:avLst/>
          </a:prstGeom>
          <a:noFill/>
        </p:spPr>
        <p:txBody>
          <a:bodyPr wrap="square">
            <a:spAutoFit/>
          </a:bodyPr>
          <a:lstStyle/>
          <a:p>
            <a:pPr marL="285750" indent="-285750" algn="just">
              <a:lnSpc>
                <a:spcPct val="110000"/>
              </a:lnSpc>
              <a:spcBef>
                <a:spcPts val="1000"/>
              </a:spcBef>
              <a:spcAft>
                <a:spcPts val="1000"/>
              </a:spcAft>
              <a:buFont typeface="Wingdings" panose="05000000000000000000" pitchFamily="2" charset="2"/>
              <a:buChar char="Ø"/>
            </a:pPr>
            <a:r>
              <a:rPr lang="en-US" sz="1800" dirty="0">
                <a:effectLst/>
                <a:latin typeface="Arial" panose="020B0604020202020204" pitchFamily="34" charset="0"/>
                <a:ea typeface="Calibri" panose="020F0502020204030204" pitchFamily="34" charset="0"/>
                <a:cs typeface="Arial" panose="020B0604020202020204" pitchFamily="34" charset="0"/>
              </a:rPr>
              <a:t>At SSM, sugarcane cultivars CPF-251 (US-633) planted in September of the 2019/20 growing season and February of the 2020/21 growing season with SSMS sensors received two and three irrigation events fewer than the sugarcane without sensors, respectively (Table 2). </a:t>
            </a:r>
          </a:p>
          <a:p>
            <a:pPr marL="285750" indent="-285750" algn="just">
              <a:lnSpc>
                <a:spcPct val="110000"/>
              </a:lnSpc>
              <a:spcBef>
                <a:spcPts val="1000"/>
              </a:spcBef>
              <a:spcAft>
                <a:spcPts val="1000"/>
              </a:spcAft>
              <a:buFont typeface="Wingdings" panose="05000000000000000000" pitchFamily="2" charset="2"/>
              <a:buChar char="Ø"/>
            </a:pPr>
            <a:r>
              <a:rPr lang="en-US" sz="1800" dirty="0">
                <a:effectLst/>
                <a:latin typeface="Arial" panose="020B0604020202020204" pitchFamily="34" charset="0"/>
                <a:ea typeface="Calibri" panose="020F0502020204030204" pitchFamily="34" charset="0"/>
                <a:cs typeface="Arial" panose="020B0604020202020204" pitchFamily="34" charset="0"/>
              </a:rPr>
              <a:t>This resulted in 17% higher cane yield and 0.16% higher sugar recovery (Table 3) calculated as averages for the September and February plantings when sensors were used compared to where no sensors were installed.</a:t>
            </a:r>
          </a:p>
          <a:p>
            <a:pPr marL="285750" indent="-285750" algn="just">
              <a:lnSpc>
                <a:spcPct val="110000"/>
              </a:lnSpc>
              <a:spcBef>
                <a:spcPts val="1000"/>
              </a:spcBef>
              <a:spcAft>
                <a:spcPts val="1000"/>
              </a:spcAft>
              <a:buFont typeface="Wingdings" panose="05000000000000000000" pitchFamily="2" charset="2"/>
              <a:buChar char="Ø"/>
            </a:pPr>
            <a:r>
              <a:rPr lang="en-US" sz="1800" dirty="0">
                <a:effectLst/>
                <a:latin typeface="Arial" panose="020B0604020202020204" pitchFamily="34" charset="0"/>
                <a:ea typeface="Calibri" panose="020F0502020204030204" pitchFamily="34" charset="0"/>
                <a:cs typeface="Arial" panose="020B0604020202020204" pitchFamily="34" charset="0"/>
              </a:rPr>
              <a:t>At BFSML, sugarcane cultivar CPF-249 planted in February of the 2020/21 growing season with SSMS sensors received three fewer irrigations compared to the crop grown without sensors (Table 2). </a:t>
            </a:r>
          </a:p>
          <a:p>
            <a:pPr marL="285750" indent="-285750" algn="just">
              <a:lnSpc>
                <a:spcPct val="110000"/>
              </a:lnSpc>
              <a:spcBef>
                <a:spcPts val="1000"/>
              </a:spcBef>
              <a:spcAft>
                <a:spcPts val="1000"/>
              </a:spcAft>
              <a:buFont typeface="Wingdings" panose="05000000000000000000" pitchFamily="2" charset="2"/>
              <a:buChar char="Ø"/>
            </a:pPr>
            <a:r>
              <a:rPr lang="en-US" sz="1800" dirty="0">
                <a:effectLst/>
                <a:latin typeface="Arial" panose="020B0604020202020204" pitchFamily="34" charset="0"/>
                <a:ea typeface="Calibri" panose="020F0502020204030204" pitchFamily="34" charset="0"/>
                <a:cs typeface="Arial" panose="020B0604020202020204" pitchFamily="34" charset="0"/>
              </a:rPr>
              <a:t>This resulted in 4% higher cane yield (Table 3) and 0.35% higher sugar recovery (Table 4) with sensors compared to sugarcane without sensors.</a:t>
            </a:r>
          </a:p>
          <a:p>
            <a:pPr marL="285750" indent="-285750" algn="just">
              <a:lnSpc>
                <a:spcPct val="110000"/>
              </a:lnSpc>
              <a:spcBef>
                <a:spcPts val="1000"/>
              </a:spcBef>
              <a:spcAft>
                <a:spcPts val="1000"/>
              </a:spcAft>
              <a:buFont typeface="Wingdings" panose="05000000000000000000" pitchFamily="2" charset="2"/>
              <a:buChar char="Ø"/>
            </a:pPr>
            <a:r>
              <a:rPr lang="en-US" sz="1800" dirty="0">
                <a:effectLst/>
                <a:latin typeface="Arial" panose="020B0604020202020204" pitchFamily="34" charset="0"/>
                <a:ea typeface="Calibri" panose="020F0502020204030204" pitchFamily="34" charset="0"/>
                <a:cs typeface="Arial" panose="020B0604020202020204" pitchFamily="34" charset="0"/>
              </a:rPr>
              <a:t>In both cases, the higher cane and sugar recovery was assumed to be the result of a combination of higher moisture availability and better soil aeration, better access to water soluble nutrients in all the stages of cane growth, and water availability based on the crop demand.</a:t>
            </a:r>
            <a:endParaRPr lang="en-PK"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800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29554</TotalTime>
  <Words>1372</Words>
  <Application>Microsoft Office PowerPoint</Application>
  <PresentationFormat>Widescreen</PresentationFormat>
  <Paragraphs>59</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Courier New</vt:lpstr>
      <vt:lpstr>Myriad Pro</vt:lpstr>
      <vt:lpstr>Rockwell</vt:lpstr>
      <vt:lpstr>Times New Roman</vt:lpstr>
      <vt:lpstr>Wingdings</vt:lpstr>
      <vt:lpstr>Atlas</vt:lpstr>
      <vt:lpstr>Irrigation Scheduling Based on Wireless Sensors Output and Soil-Water Characteristic Impact on Yield and Recovery of Sugarcane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Ahsan Raza</dc:creator>
  <cp:lastModifiedBy>azeem haider</cp:lastModifiedBy>
  <cp:revision>1154</cp:revision>
  <dcterms:created xsi:type="dcterms:W3CDTF">2020-06-08T09:18:17Z</dcterms:created>
  <dcterms:modified xsi:type="dcterms:W3CDTF">2023-09-08T11:03:42Z</dcterms:modified>
</cp:coreProperties>
</file>